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81" r:id="rId6"/>
    <p:sldId id="274" r:id="rId7"/>
    <p:sldId id="286" r:id="rId8"/>
    <p:sldId id="287" r:id="rId9"/>
    <p:sldId id="288" r:id="rId10"/>
    <p:sldId id="273" r:id="rId11"/>
    <p:sldId id="282" r:id="rId12"/>
    <p:sldId id="275" r:id="rId13"/>
    <p:sldId id="283" r:id="rId14"/>
    <p:sldId id="276" r:id="rId15"/>
    <p:sldId id="277" r:id="rId16"/>
    <p:sldId id="278" r:id="rId17"/>
    <p:sldId id="279" r:id="rId18"/>
    <p:sldId id="280" r:id="rId19"/>
    <p:sldId id="269" r:id="rId20"/>
  </p:sldIdLst>
  <p:sldSz cx="18288000" cy="10287000"/>
  <p:notesSz cx="6858000" cy="9144000"/>
  <p:embeddedFontLst>
    <p:embeddedFont>
      <p:font typeface="Baloo" panose="020B0604020202020204" charset="0"/>
      <p:regular r:id="rId22"/>
    </p:embeddedFont>
    <p:embeddedFont>
      <p:font typeface="Clear Sans" panose="020B0604020202020204" charset="0"/>
      <p:regular r:id="rId23"/>
    </p:embeddedFont>
    <p:embeddedFont>
      <p:font typeface="Clear Sans Bold" panose="020B0604020202020204" charset="0"/>
      <p:regular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ẠM NGỌC QUANG" initials="PNQ" lastIdx="11" clrIdx="0">
    <p:extLst>
      <p:ext uri="{19B8F6BF-5375-455C-9EA6-DF929625EA0E}">
        <p15:presenceInfo xmlns:p15="http://schemas.microsoft.com/office/powerpoint/2012/main" userId="PHẠM NGỌC QU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0968" autoAdjust="0"/>
  </p:normalViewPr>
  <p:slideViewPr>
    <p:cSldViewPr>
      <p:cViewPr varScale="1">
        <p:scale>
          <a:sx n="37" d="100"/>
          <a:sy n="37" d="100"/>
        </p:scale>
        <p:origin x="12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17T15:20:27.383" idx="1">
    <p:pos x="10" y="10"/>
    <p:text>mối tập hợp bao gồm 2 tập đó là support set và query set.</p:text>
    <p:extLst mod="1">
      <p:ext uri="{C676402C-5697-4E1C-873F-D02D1690AC5C}">
        <p15:threadingInfo xmlns:p15="http://schemas.microsoft.com/office/powerpoint/2012/main" timeZoneBias="-420"/>
      </p:ext>
    </p:extLst>
  </p:cm>
  <p:cm authorId="1" dt="2024-07-17T15:21:54.780" idx="2">
    <p:pos x="10" y="106"/>
    <p:text>mô hình học từ các ví dụ trong tập support set để có thể nhận dạng các đối tượng trong query set</p:text>
    <p:extLst>
      <p:ext uri="{C676402C-5697-4E1C-873F-D02D1690AC5C}">
        <p15:threadingInfo xmlns:p15="http://schemas.microsoft.com/office/powerpoint/2012/main" timeZoneBias="-420">
          <p15:parentCm authorId="1" idx="1"/>
        </p15:threadingInfo>
      </p:ext>
    </p:extLst>
  </p:cm>
  <p:cm authorId="1" dt="2024-07-17T15:23:10.012" idx="3">
    <p:pos x="10" y="202"/>
    <p:text>Auxiliary set cung cấp thêm dữ liệu để mô hình có thể học tốt hơn, đặc biệt trong khi dữ liệu trong support set là rất ít</p:text>
    <p:extLst>
      <p:ext uri="{C676402C-5697-4E1C-873F-D02D1690AC5C}">
        <p15:threadingInfo xmlns:p15="http://schemas.microsoft.com/office/powerpoint/2012/main" timeZoneBias="-42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7-18T16:19:32.084" idx="4">
    <p:pos x="11152" y="2132"/>
    <p:text>Meta-training: Huấn luyện mạng trên nhiều tập dữ liệu khác nhau để học các đại diện đặc trưng (prototypes) của từng lớp.</p:text>
    <p:extLst>
      <p:ext uri="{C676402C-5697-4E1C-873F-D02D1690AC5C}">
        <p15:threadingInfo xmlns:p15="http://schemas.microsoft.com/office/powerpoint/2012/main" timeZoneBias="-420"/>
      </p:ext>
    </p:extLst>
  </p:cm>
  <p:cm authorId="1" dt="2024-07-18T16:21:34.364" idx="5">
    <p:pos x="10" y="10"/>
    <p:text>Meta-Test: Sử dụng các prototypes học được để phân loại các nút mới trong tập test.</p:text>
    <p:extLst>
      <p:ext uri="{C676402C-5697-4E1C-873F-D02D1690AC5C}">
        <p15:threadingInfo xmlns:p15="http://schemas.microsoft.com/office/powerpoint/2012/main" timeZoneBias="-420"/>
      </p:ext>
    </p:extLst>
  </p:cm>
  <p:cm authorId="1" dt="2024-07-18T16:31:30.573" idx="6">
    <p:pos x="106" y="106"/>
    <p:text>Input Graph: Đồ thị đầu vào với các nút và cạnh có thuộc tính.</p:text>
    <p:extLst>
      <p:ext uri="{C676402C-5697-4E1C-873F-D02D1690AC5C}">
        <p15:threadingInfo xmlns:p15="http://schemas.microsoft.com/office/powerpoint/2012/main" timeZoneBias="-420"/>
      </p:ext>
    </p:extLst>
  </p:cm>
  <p:cm authorId="1" dt="2024-07-18T16:31:55.808" idx="7">
    <p:pos x="202" y="202"/>
    <p:text>Network Encoder: chuyển đổi các thuộc tính của nút và cấu trúc mạng thành các vector đặc trưng.</p:text>
    <p:extLst>
      <p:ext uri="{C676402C-5697-4E1C-873F-D02D1690AC5C}">
        <p15:threadingInfo xmlns:p15="http://schemas.microsoft.com/office/powerpoint/2012/main" timeZoneBias="-420"/>
      </p:ext>
    </p:extLst>
  </p:cm>
  <p:cm authorId="1" dt="2024-07-18T16:32:11.558" idx="8">
    <p:pos x="298" y="298"/>
    <p:text>Node Evaluator:
đánh giá và tính toán các vector đặc trưng này để sử dụng trong quá trình phân loại</p:text>
    <p:extLst>
      <p:ext uri="{C676402C-5697-4E1C-873F-D02D1690AC5C}">
        <p15:threadingInfo xmlns:p15="http://schemas.microsoft.com/office/powerpoint/2012/main" timeZoneBias="-420"/>
      </p:ext>
    </p:extLst>
  </p:cm>
  <p:cm authorId="1" dt="2024-07-18T16:32:32.352" idx="9">
    <p:pos x="394" y="394"/>
    <p:text>Tính toán đặc trưng: Từ các nút được gán nhãn trong support set, tính toán các prototypes (p1, p2, p3) bằng cách lấy trung bình các vector đặc trưng của các nút trong cùng một lớp.</p:text>
    <p:extLst>
      <p:ext uri="{C676402C-5697-4E1C-873F-D02D1690AC5C}">
        <p15:threadingInfo xmlns:p15="http://schemas.microsoft.com/office/powerpoint/2012/main" timeZoneBias="-420"/>
      </p:ext>
    </p:extLst>
  </p:cm>
  <p:cm authorId="1" dt="2024-07-18T16:34:06.865" idx="10">
    <p:pos x="490" y="490"/>
    <p:text>Query Node Classification: Phân loại nút cần phân loại dựa trên khoảng cách đến các prototypes.</p:text>
    <p:extLst>
      <p:ext uri="{C676402C-5697-4E1C-873F-D02D1690AC5C}">
        <p15:threadingInfo xmlns:p15="http://schemas.microsoft.com/office/powerpoint/2012/main" timeZoneBias="-420"/>
      </p:ext>
    </p:extLst>
  </p:cm>
  <p:cm authorId="1" dt="2024-07-18T16:57:17.440" idx="11">
    <p:pos x="586" y="586"/>
    <p:text>Input: Attributed network, Support set, Query set
Output: Predicted labels for nodes in the query set</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F2CB4BAD-C64F-4175-858C-E154FC004F69}" type="datetimeFigureOut">
              <a:rPr lang="en-US" smtClean="0"/>
              <a:pPr/>
              <a:t>7/26/2024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9738A538-4ED4-46A6-8EF4-E71487119A49}" type="slidenum">
              <a:rPr lang="en-US" smtClean="0"/>
              <a:pPr/>
              <a:t>‹#›</a:t>
            </a:fld>
            <a:endParaRPr lang="en-US" dirty="0"/>
          </a:p>
        </p:txBody>
      </p:sp>
    </p:spTree>
    <p:extLst>
      <p:ext uri="{BB962C8B-B14F-4D97-AF65-F5344CB8AC3E}">
        <p14:creationId xmlns:p14="http://schemas.microsoft.com/office/powerpoint/2010/main" val="230427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deep learning rất mạnh mẽ và đã được sử dụng rộng rãi trong nhiều tình huống khác nhau, nhưng thành công của nó phần lớn phụ thuộc vào lượng dữ liệu được dán nhã</a:t>
            </a:r>
            <a:r>
              <a:rPr lang="en-US" dirty="0" smtClean="0"/>
              <a:t>n</a:t>
            </a:r>
            <a:r>
              <a:rPr lang="vi-VN" dirty="0" smtClean="0">
                <a:latin typeface="Times New Roman" panose="02020603050405020304" pitchFamily="18" charset="0"/>
              </a:rPr>
              <a:t>.</a:t>
            </a:r>
            <a:r>
              <a:rPr lang="en-US" dirty="0" smtClean="0"/>
              <a:t> </a:t>
            </a:r>
            <a:r>
              <a:rPr lang="vi-VN" dirty="0" smtClean="0">
                <a:latin typeface="Times New Roman" panose="02020603050405020304" pitchFamily="18" charset="0"/>
              </a:rPr>
              <a:t>Ví dụ: </a:t>
            </a:r>
            <a:r>
              <a:rPr lang="en-US" dirty="0" smtClean="0"/>
              <a:t>ImageNet</a:t>
            </a:r>
            <a:r>
              <a:rPr lang="en-US" baseline="0" dirty="0" smtClean="0"/>
              <a:t> </a:t>
            </a:r>
            <a:r>
              <a:rPr lang="vi-VN" dirty="0" smtClean="0">
                <a:latin typeface="Times New Roman" panose="02020603050405020304" pitchFamily="18" charset="0"/>
              </a:rPr>
              <a:t>có khoảng 15 triệu hình ảnh được gắn nhãn. Tuy nhiên, đối với nhiều lớp, đặc biệt là những lớp mới xuất hiện, chúng ta chỉ thu thập được một số lượng mẫu dữ liệu.</a:t>
            </a:r>
            <a:r>
              <a:rPr lang="en-US" dirty="0" smtClean="0"/>
              <a:t> </a:t>
            </a:r>
            <a:r>
              <a:rPr lang="en-US" dirty="0" err="1" smtClean="0"/>
              <a:t>Vì</a:t>
            </a:r>
            <a:r>
              <a:rPr lang="en-US" dirty="0" smtClean="0"/>
              <a:t> </a:t>
            </a:r>
            <a:r>
              <a:rPr lang="en-US" dirty="0" err="1" smtClean="0"/>
              <a:t>vậy</a:t>
            </a:r>
            <a:r>
              <a:rPr lang="en-US" dirty="0" smtClean="0"/>
              <a:t>, </a:t>
            </a:r>
            <a:r>
              <a:rPr lang="en-US" dirty="0" err="1" smtClean="0"/>
              <a:t>làm</a:t>
            </a:r>
            <a:r>
              <a:rPr lang="en-US" dirty="0" smtClean="0"/>
              <a:t> </a:t>
            </a:r>
            <a:r>
              <a:rPr lang="en-US" dirty="0" err="1" smtClean="0"/>
              <a:t>thế</a:t>
            </a:r>
            <a:r>
              <a:rPr lang="en-US" dirty="0" smtClean="0"/>
              <a:t> </a:t>
            </a:r>
            <a:r>
              <a:rPr lang="en-US" dirty="0" err="1" smtClean="0"/>
              <a:t>nào</a:t>
            </a:r>
            <a:r>
              <a:rPr lang="en-US" dirty="0" smtClean="0"/>
              <a:t> </a:t>
            </a:r>
            <a:r>
              <a:rPr lang="en-US" dirty="0" err="1" smtClean="0"/>
              <a:t>để</a:t>
            </a:r>
            <a:r>
              <a:rPr lang="en-US" dirty="0" smtClean="0"/>
              <a:t> </a:t>
            </a:r>
            <a:r>
              <a:rPr lang="en-US" dirty="0" err="1" smtClean="0"/>
              <a:t>xử</a:t>
            </a:r>
            <a:r>
              <a:rPr lang="en-US" dirty="0" smtClean="0"/>
              <a:t> </a:t>
            </a:r>
            <a:r>
              <a:rPr lang="en-US" dirty="0" err="1" smtClean="0"/>
              <a:t>lý</a:t>
            </a:r>
            <a:r>
              <a:rPr lang="en-US" dirty="0" smtClean="0"/>
              <a:t> </a:t>
            </a:r>
            <a:r>
              <a:rPr lang="en-US" dirty="0" err="1" smtClean="0"/>
              <a:t>vấn</a:t>
            </a:r>
            <a:r>
              <a:rPr lang="en-US" dirty="0" smtClean="0"/>
              <a:t> </a:t>
            </a:r>
            <a:r>
              <a:rPr lang="en-US" dirty="0" err="1" smtClean="0"/>
              <a:t>đề</a:t>
            </a:r>
            <a:r>
              <a:rPr lang="en-US" dirty="0" smtClean="0"/>
              <a:t> few-shot learning</a:t>
            </a:r>
            <a:r>
              <a:rPr lang="en-US" baseline="0" dirty="0" smtClean="0"/>
              <a:t> </a:t>
            </a:r>
            <a:r>
              <a:rPr lang="en-US" dirty="0" err="1" smtClean="0"/>
              <a:t>là</a:t>
            </a:r>
            <a:r>
              <a:rPr lang="en-US" dirty="0" smtClean="0"/>
              <a:t> </a:t>
            </a:r>
            <a:r>
              <a:rPr lang="en-US" dirty="0" err="1" smtClean="0"/>
              <a:t>điều</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để</a:t>
            </a:r>
            <a:r>
              <a:rPr lang="en-US" dirty="0" smtClean="0"/>
              <a:t> </a:t>
            </a:r>
            <a:r>
              <a:rPr lang="en-US" dirty="0" err="1" smtClean="0"/>
              <a:t>thúc</a:t>
            </a:r>
            <a:r>
              <a:rPr lang="en-US" dirty="0" smtClean="0"/>
              <a:t> </a:t>
            </a:r>
            <a:r>
              <a:rPr lang="en-US" dirty="0" err="1" smtClean="0"/>
              <a:t>đẩy</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của</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sâu</a:t>
            </a:r>
            <a:r>
              <a:rPr lang="en-US" dirty="0" smtClean="0"/>
              <a:t>.</a:t>
            </a:r>
            <a:endParaRPr lang="en-US" dirty="0"/>
          </a:p>
        </p:txBody>
      </p:sp>
      <p:sp>
        <p:nvSpPr>
          <p:cNvPr id="4" name="Slide Number Placeholder 3"/>
          <p:cNvSpPr>
            <a:spLocks noGrp="1"/>
          </p:cNvSpPr>
          <p:nvPr>
            <p:ph type="sldNum" sz="quarter" idx="10"/>
          </p:nvPr>
        </p:nvSpPr>
        <p:spPr/>
        <p:txBody>
          <a:bodyPr/>
          <a:lstStyle/>
          <a:p>
            <a:fld id="{9738A538-4ED4-46A6-8EF4-E71487119A49}" type="slidenum">
              <a:rPr lang="en-US" smtClean="0"/>
              <a:t>3</a:t>
            </a:fld>
            <a:endParaRPr lang="en-US"/>
          </a:p>
        </p:txBody>
      </p:sp>
    </p:spTree>
    <p:extLst>
      <p:ext uri="{BB962C8B-B14F-4D97-AF65-F5344CB8AC3E}">
        <p14:creationId xmlns:p14="http://schemas.microsoft.com/office/powerpoint/2010/main" val="1740822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Việc phân loại nút với số lượng mẫu ít trên mạng có thuộc tính đòi hỏi phải vượt qua nhiều thách thức, đặc biệt là làm thế nào để trích xuất kiến thức meta trong bối cảnh dữ liệu không tuân theo </a:t>
            </a:r>
            <a:r>
              <a:rPr lang="en-US" dirty="0" smtClean="0"/>
              <a:t>1 </a:t>
            </a:r>
            <a:r>
              <a:rPr lang="en-US" dirty="0" err="1" smtClean="0"/>
              <a:t>quy</a:t>
            </a:r>
            <a:r>
              <a:rPr lang="en-US" dirty="0" smtClean="0"/>
              <a:t> </a:t>
            </a:r>
            <a:r>
              <a:rPr lang="en-US" dirty="0" err="1" smtClean="0"/>
              <a:t>luật</a:t>
            </a:r>
            <a:r>
              <a:rPr lang="en-US" baseline="0" dirty="0" smtClean="0"/>
              <a:t> </a:t>
            </a:r>
            <a:r>
              <a:rPr lang="en-US" baseline="0" dirty="0" err="1" smtClean="0"/>
              <a:t>nào</a:t>
            </a:r>
            <a:r>
              <a:rPr lang="vi-VN" dirty="0" smtClean="0">
                <a:latin typeface="Times New Roman" panose="02020603050405020304" pitchFamily="18" charset="0"/>
              </a:rPr>
              <a:t>. Sự phức tạp của mạng có thuộc tính làm cho nhiệm vụ này trở nên đặc biệt khó khăn và đòi hỏi các phương pháp tiếp cận mới và sáng tạo.</a:t>
            </a:r>
            <a:endParaRPr lang="en-US" dirty="0" smtClean="0"/>
          </a:p>
          <a:p>
            <a:r>
              <a:rPr lang="vi-VN" b="1" dirty="0" smtClean="0">
                <a:latin typeface="Times New Roman" panose="02020603050405020304" pitchFamily="18" charset="0"/>
              </a:rPr>
              <a:t>Ví dụ minh họa:</a:t>
            </a:r>
            <a:endParaRPr lang="vi-VN" dirty="0" smtClean="0">
              <a:latin typeface="Times New Roman" panose="02020603050405020304" pitchFamily="18" charset="0"/>
            </a:endParaRPr>
          </a:p>
          <a:p>
            <a:r>
              <a:rPr lang="vi-VN" b="1" dirty="0" smtClean="0">
                <a:latin typeface="Times New Roman" panose="02020603050405020304" pitchFamily="18" charset="0"/>
              </a:rPr>
              <a:t>Mạng xã hội</a:t>
            </a:r>
            <a:r>
              <a:rPr lang="vi-VN" dirty="0" smtClean="0">
                <a:latin typeface="Times New Roman" panose="02020603050405020304" pitchFamily="18" charset="0"/>
              </a:rPr>
              <a:t>: Thông tin người dùng và kết nối giữa họ.</a:t>
            </a:r>
          </a:p>
          <a:p>
            <a:r>
              <a:rPr lang="vi-VN" b="1" dirty="0" smtClean="0">
                <a:latin typeface="Times New Roman" panose="02020603050405020304" pitchFamily="18" charset="0"/>
              </a:rPr>
              <a:t>Mạng tương tác protein-protein</a:t>
            </a:r>
            <a:r>
              <a:rPr lang="vi-VN" dirty="0" smtClean="0">
                <a:latin typeface="Times New Roman" panose="02020603050405020304" pitchFamily="18" charset="0"/>
              </a:rPr>
              <a:t>: Các tương tác đặc trưng giữa các protein.</a:t>
            </a:r>
          </a:p>
          <a:p>
            <a:r>
              <a:rPr lang="vi-VN" b="1" dirty="0" smtClean="0">
                <a:latin typeface="Times New Roman" panose="02020603050405020304" pitchFamily="18" charset="0"/>
              </a:rPr>
              <a:t>Mạng cộng tác viên</a:t>
            </a:r>
            <a:r>
              <a:rPr lang="vi-VN" dirty="0" smtClean="0">
                <a:latin typeface="Times New Roman" panose="02020603050405020304" pitchFamily="18" charset="0"/>
              </a:rPr>
              <a:t>: Các lĩnh vực nghiên cứu và mối quan hệ giữa các tác giả.</a:t>
            </a:r>
          </a:p>
          <a:p>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12</a:t>
            </a:fld>
            <a:endParaRPr lang="en-US"/>
          </a:p>
        </p:txBody>
      </p:sp>
    </p:spTree>
    <p:extLst>
      <p:ext uri="{BB962C8B-B14F-4D97-AF65-F5344CB8AC3E}">
        <p14:creationId xmlns:p14="http://schemas.microsoft.com/office/powerpoint/2010/main" val="384873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
            </a:r>
            <a:r>
              <a:rPr lang="vi-VN" dirty="0" smtClean="0">
                <a:latin typeface="Times New Roman" panose="02020603050405020304" pitchFamily="18" charset="0"/>
              </a:rPr>
              <a:t>ột thách thức khác của việc phân loại nút ít lần trên các mạng được phân bổ là về tầm quan trọng của nút. Trên đồ thị trong thế giới thực, rõ ràng là các nút khác nhau có tầm quan trọng khác nhau.</a:t>
            </a:r>
            <a:br>
              <a:rPr lang="vi-VN" dirty="0" smtClean="0">
                <a:latin typeface="Times New Roman" panose="02020603050405020304" pitchFamily="18" charset="0"/>
              </a:rPr>
            </a:br>
            <a:r>
              <a:rPr lang="en-US" dirty="0" smtClean="0"/>
              <a:t>T</a:t>
            </a:r>
            <a:r>
              <a:rPr lang="vi-VN" dirty="0" smtClean="0">
                <a:latin typeface="Times New Roman" panose="02020603050405020304" pitchFamily="18" charset="0"/>
              </a:rPr>
              <a:t>ầm quan trọng của nút đóng vai trò quan trọng trong việc tìm hiểu cách biểu diễn của từng lớp. Ngoài ra, nếu chúng ta bỏ qua thông tin quan trọng của nút và làm cho mô hình học tập trong tương lai rất dễ bị ảnh hưởng bởi nhiễu hoặc các ngoại lệ vì dữ liệu được gắn nhãn rất hạn chế.</a:t>
            </a:r>
            <a:endParaRPr lang="en-US" dirty="0" smtClean="0"/>
          </a:p>
          <a:p>
            <a:r>
              <a:rPr lang="vi-VN" dirty="0" smtClean="0">
                <a:latin typeface="Times New Roman" panose="02020603050405020304" pitchFamily="18" charset="0"/>
              </a:rPr>
              <a:t>Hình minh họa cho thấy một mạng lưới phức tạp với nhiều nút và các kết nối giữa chúng. Các nút có kích thước khác nhau, cho thấy mức độ quan trọng hoặc sự ảnh hưởng của chúng khác nhau trong mạng.</a:t>
            </a:r>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13</a:t>
            </a:fld>
            <a:endParaRPr lang="en-US"/>
          </a:p>
        </p:txBody>
      </p:sp>
    </p:spTree>
    <p:extLst>
      <p:ext uri="{BB962C8B-B14F-4D97-AF65-F5344CB8AC3E}">
        <p14:creationId xmlns:p14="http://schemas.microsoft.com/office/powerpoint/2010/main" val="53140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Trong công trình </a:t>
            </a:r>
            <a:r>
              <a:rPr lang="en-US" dirty="0" err="1" smtClean="0"/>
              <a:t>nghiên</a:t>
            </a:r>
            <a:r>
              <a:rPr lang="en-US" baseline="0" dirty="0" smtClean="0"/>
              <a:t> </a:t>
            </a:r>
            <a:r>
              <a:rPr lang="en-US" baseline="0" dirty="0" err="1" smtClean="0"/>
              <a:t>cứu</a:t>
            </a:r>
            <a:r>
              <a:rPr lang="en-US" baseline="0" dirty="0" smtClean="0"/>
              <a:t> </a:t>
            </a:r>
            <a:r>
              <a:rPr lang="vi-VN" dirty="0" smtClean="0">
                <a:latin typeface="Times New Roman" panose="02020603050405020304" pitchFamily="18" charset="0"/>
              </a:rPr>
              <a:t>này, </a:t>
            </a:r>
            <a:r>
              <a:rPr lang="en-US" dirty="0" err="1" smtClean="0"/>
              <a:t>tác</a:t>
            </a:r>
            <a:r>
              <a:rPr lang="en-US" baseline="0" dirty="0" smtClean="0"/>
              <a:t> </a:t>
            </a:r>
            <a:r>
              <a:rPr lang="en-US" baseline="0" dirty="0" err="1" smtClean="0"/>
              <a:t>giả</a:t>
            </a:r>
            <a:r>
              <a:rPr lang="en-US" baseline="0" dirty="0" smtClean="0"/>
              <a:t> </a:t>
            </a:r>
            <a:r>
              <a:rPr lang="vi-VN" dirty="0" smtClean="0">
                <a:latin typeface="Times New Roman" panose="02020603050405020304" pitchFamily="18" charset="0"/>
              </a:rPr>
              <a:t>đề xuất một họ mạng nơron đồ thị mới, gọi là </a:t>
            </a:r>
            <a:r>
              <a:rPr lang="en-US" dirty="0" smtClean="0"/>
              <a:t>graph prototypical networks </a:t>
            </a:r>
            <a:r>
              <a:rPr lang="vi-VN" dirty="0" smtClean="0">
                <a:latin typeface="Times New Roman" panose="02020603050405020304" pitchFamily="18" charset="0"/>
              </a:rPr>
              <a:t>để nghiên cứu vấn đề này.</a:t>
            </a:r>
            <a:r>
              <a:rPr lang="en-US" dirty="0" smtClean="0"/>
              <a:t> </a:t>
            </a:r>
            <a:r>
              <a:rPr lang="vi-VN" dirty="0" smtClean="0">
                <a:latin typeface="Times New Roman" panose="02020603050405020304" pitchFamily="18" charset="0"/>
              </a:rPr>
              <a:t>Ý tưởng chính của GPN là sử dụng các mạng có thuộc tính để học các đại diện đặc trưng (prototypes) của từng lớp, từ đó giúp cho việc phân loại các nút mới một cách hiệu quả khi chỉ có một số ít các mẫu huấn luyện.</a:t>
            </a:r>
            <a:endParaRPr lang="en-US" dirty="0" smtClean="0"/>
          </a:p>
          <a:p>
            <a:r>
              <a:rPr lang="vi-VN" b="1" dirty="0" smtClean="0">
                <a:latin typeface="Times New Roman" panose="02020603050405020304" pitchFamily="18" charset="0"/>
              </a:rPr>
              <a:t>Meta-training (Huấn luyện meta):</a:t>
            </a:r>
            <a:endParaRPr lang="vi-VN" dirty="0" smtClean="0">
              <a:latin typeface="Times New Roman" panose="02020603050405020304" pitchFamily="18" charset="0"/>
            </a:endParaRPr>
          </a:p>
          <a:p>
            <a:r>
              <a:rPr lang="vi-VN" dirty="0" smtClean="0">
                <a:latin typeface="Times New Roman" panose="02020603050405020304" pitchFamily="18" charset="0"/>
              </a:rPr>
              <a:t>Quá trình </a:t>
            </a:r>
            <a:r>
              <a:rPr lang="en-US" dirty="0" smtClean="0"/>
              <a:t>meta training</a:t>
            </a:r>
            <a:r>
              <a:rPr lang="en-US" baseline="0" dirty="0" smtClean="0"/>
              <a:t> </a:t>
            </a:r>
            <a:r>
              <a:rPr lang="vi-VN" dirty="0" smtClean="0">
                <a:latin typeface="Times New Roman" panose="02020603050405020304" pitchFamily="18" charset="0"/>
              </a:rPr>
              <a:t>diễn ra trên nhiều tác vụ khác nhau T1,…,</a:t>
            </a:r>
            <a:r>
              <a:rPr lang="en-US" dirty="0" smtClean="0"/>
              <a:t>Tt</a:t>
            </a:r>
            <a:r>
              <a:rPr lang="vi-VN" dirty="0" smtClean="0">
                <a:latin typeface="Times New Roman" panose="02020603050405020304" pitchFamily="18" charset="0"/>
              </a:rPr>
              <a:t>​.</a:t>
            </a:r>
          </a:p>
          <a:p>
            <a:r>
              <a:rPr lang="vi-VN" dirty="0" smtClean="0">
                <a:latin typeface="Times New Roman" panose="02020603050405020304" pitchFamily="18" charset="0"/>
              </a:rPr>
              <a:t>Mỗi tác vụ </a:t>
            </a:r>
            <a:r>
              <a:rPr lang="en-US" dirty="0" err="1" smtClean="0"/>
              <a:t>Ti</a:t>
            </a:r>
            <a:r>
              <a:rPr lang="vi-VN" dirty="0" smtClean="0">
                <a:latin typeface="Times New Roman" panose="02020603050405020304" pitchFamily="18" charset="0"/>
              </a:rPr>
              <a:t>​ bao gồm một tập huấn luyện Si​ (support set) và một tập Qi​ (query set).</a:t>
            </a:r>
          </a:p>
          <a:p>
            <a:r>
              <a:rPr lang="en-US" dirty="0" smtClean="0"/>
              <a:t>C</a:t>
            </a:r>
            <a:r>
              <a:rPr lang="vi-VN" dirty="0" smtClean="0">
                <a:latin typeface="Times New Roman" panose="02020603050405020304" pitchFamily="18" charset="0"/>
              </a:rPr>
              <a:t>ác nút màu sắc khác nhau trong mạng đại diện cho các nhãn khác nhau trong tập Si​.</a:t>
            </a:r>
          </a:p>
          <a:p>
            <a:r>
              <a:rPr lang="vi-VN" dirty="0" smtClean="0">
                <a:latin typeface="Times New Roman" panose="02020603050405020304" pitchFamily="18" charset="0"/>
              </a:rPr>
              <a:t>Tập Si​ và Qi​ của mỗi tác vụ được chia riêng biệt, với Si​ chứa các ví dụ có nhãn và Qi​ chứa các ví dụ để kiểm tra.</a:t>
            </a:r>
          </a:p>
          <a:p>
            <a:r>
              <a:rPr lang="vi-VN" b="1" dirty="0" smtClean="0">
                <a:latin typeface="Times New Roman" panose="02020603050405020304" pitchFamily="18" charset="0"/>
              </a:rPr>
              <a:t>Meta-test (Kiểm tra meta):</a:t>
            </a:r>
            <a:endParaRPr lang="vi-VN" dirty="0" smtClean="0">
              <a:latin typeface="Times New Roman" panose="02020603050405020304" pitchFamily="18" charset="0"/>
            </a:endParaRPr>
          </a:p>
          <a:p>
            <a:r>
              <a:rPr lang="vi-VN" dirty="0" smtClean="0">
                <a:latin typeface="Times New Roman" panose="02020603050405020304" pitchFamily="18" charset="0"/>
              </a:rPr>
              <a:t>Sau khi huấn luyện xong trên các tác vụ huấn luyện, mô hình được kiểm tra trên một tác vụ mới Ttest​.</a:t>
            </a:r>
          </a:p>
          <a:p>
            <a:r>
              <a:rPr lang="vi-VN" dirty="0" smtClean="0">
                <a:latin typeface="Times New Roman" panose="02020603050405020304" pitchFamily="18" charset="0"/>
              </a:rPr>
              <a:t>Tác vụ này cũng bao gồm một </a:t>
            </a:r>
            <a:r>
              <a:rPr lang="en-US" dirty="0" smtClean="0"/>
              <a:t>support</a:t>
            </a:r>
            <a:r>
              <a:rPr lang="en-US" baseline="0" dirty="0" smtClean="0"/>
              <a:t> set </a:t>
            </a:r>
            <a:r>
              <a:rPr lang="vi-VN" dirty="0" smtClean="0">
                <a:latin typeface="Times New Roman" panose="02020603050405020304" pitchFamily="18" charset="0"/>
              </a:rPr>
              <a:t>Stest​ và một </a:t>
            </a:r>
            <a:r>
              <a:rPr lang="en-US" dirty="0" smtClean="0"/>
              <a:t>query</a:t>
            </a:r>
            <a:r>
              <a:rPr lang="en-US" baseline="0" dirty="0" smtClean="0"/>
              <a:t> set </a:t>
            </a:r>
            <a:r>
              <a:rPr lang="vi-VN" dirty="0" smtClean="0">
                <a:latin typeface="Times New Roman" panose="02020603050405020304" pitchFamily="18" charset="0"/>
              </a:rPr>
              <a:t>Qtest​.</a:t>
            </a:r>
          </a:p>
          <a:p>
            <a:r>
              <a:rPr lang="vi-VN" dirty="0" smtClean="0">
                <a:latin typeface="Times New Roman" panose="02020603050405020304" pitchFamily="18" charset="0"/>
              </a:rPr>
              <a:t>Mục đích là đánh giá khả năng của mô hình trong việc tổng quát hóa và áp dụng kiến thức đã học từ các tác vụ huấn luyện sang tác vụ mới.</a:t>
            </a:r>
            <a:endParaRPr lang="en-US" dirty="0" smtClean="0"/>
          </a:p>
          <a:p>
            <a:r>
              <a:rPr lang="vi-VN" b="1" dirty="0" smtClean="0">
                <a:latin typeface="Times New Roman" panose="02020603050405020304" pitchFamily="18" charset="0"/>
              </a:rPr>
              <a:t>Kết luận:</a:t>
            </a:r>
          </a:p>
          <a:p>
            <a:r>
              <a:rPr lang="vi-VN" b="1" dirty="0" smtClean="0">
                <a:latin typeface="Times New Roman" panose="02020603050405020304" pitchFamily="18" charset="0"/>
              </a:rPr>
              <a:t>Graph Prototypical Networks (GPN)</a:t>
            </a:r>
            <a:r>
              <a:rPr lang="vi-VN" dirty="0" smtClean="0">
                <a:latin typeface="Times New Roman" panose="02020603050405020304" pitchFamily="18" charset="0"/>
              </a:rPr>
              <a:t> là một phương pháp mới để giải quyết vấn đề phân loại nút với số lượng mẫu ít trên mạng có thuộc tính.</a:t>
            </a:r>
          </a:p>
          <a:p>
            <a:r>
              <a:rPr lang="vi-VN" dirty="0" smtClean="0">
                <a:latin typeface="Times New Roman" panose="02020603050405020304" pitchFamily="18" charset="0"/>
              </a:rPr>
              <a:t>Bằng cách sử dụng huấn luyện theo tập hợp, mô hình có thể học cách xử lý và trích xuất kiến thức từ cả dữ liệu đã gán nhãn và chưa gán nhãn.</a:t>
            </a:r>
          </a:p>
          <a:p>
            <a:r>
              <a:rPr lang="vi-VN" dirty="0" smtClean="0">
                <a:latin typeface="Times New Roman" panose="02020603050405020304" pitchFamily="18" charset="0"/>
              </a:rPr>
              <a:t>Phương pháp này giúp cải thiện hiệu suất của mô hình trong việc phân loại các nút trên mạng có thuộc tính, đặc biệt là khi dữ liệu gán nhãn rất hạn chế.</a:t>
            </a:r>
          </a:p>
          <a:p>
            <a:pPr lvl="1"/>
            <a:endParaRPr lang="en-US" dirty="0" smtClean="0"/>
          </a:p>
        </p:txBody>
      </p:sp>
      <p:sp>
        <p:nvSpPr>
          <p:cNvPr id="4" name="Slide Number Placeholder 3"/>
          <p:cNvSpPr>
            <a:spLocks noGrp="1"/>
          </p:cNvSpPr>
          <p:nvPr>
            <p:ph type="sldNum" sz="quarter" idx="10"/>
          </p:nvPr>
        </p:nvSpPr>
        <p:spPr/>
        <p:txBody>
          <a:bodyPr/>
          <a:lstStyle/>
          <a:p>
            <a:fld id="{9738A538-4ED4-46A6-8EF4-E71487119A49}" type="slidenum">
              <a:rPr lang="en-US" smtClean="0"/>
              <a:t>14</a:t>
            </a:fld>
            <a:endParaRPr lang="en-US"/>
          </a:p>
        </p:txBody>
      </p:sp>
    </p:spTree>
    <p:extLst>
      <p:ext uri="{BB962C8B-B14F-4D97-AF65-F5344CB8AC3E}">
        <p14:creationId xmlns:p14="http://schemas.microsoft.com/office/powerpoint/2010/main" val="84536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latin typeface="Times New Roman" panose="02020603050405020304" pitchFamily="18" charset="0"/>
              </a:rPr>
              <a:t>1. Học Nguyên Mẫu Lớp Nút:</a:t>
            </a:r>
            <a:endParaRPr lang="vi-VN" dirty="0" smtClean="0">
              <a:latin typeface="Times New Roman" panose="02020603050405020304" pitchFamily="18" charset="0"/>
            </a:endParaRPr>
          </a:p>
          <a:p>
            <a:r>
              <a:rPr lang="vi-VN" dirty="0" smtClean="0">
                <a:latin typeface="Times New Roman" panose="02020603050405020304" pitchFamily="18" charset="0"/>
              </a:rPr>
              <a:t>GPN cố gắng học một không gian ma trận có thể chuyển giao, trong đó nhãn của một nút được dự đoán bằng cách tìm mẫu lớp gần nhất.</a:t>
            </a:r>
          </a:p>
          <a:p>
            <a:r>
              <a:rPr lang="vi-VN" b="1" dirty="0" smtClean="0">
                <a:latin typeface="Times New Roman" panose="02020603050405020304" pitchFamily="18" charset="0"/>
              </a:rPr>
              <a:t>2. Các Thành Phần Chính của GPN:</a:t>
            </a:r>
            <a:endParaRPr lang="vi-VN" dirty="0" smtClean="0">
              <a:latin typeface="Times New Roman" panose="02020603050405020304" pitchFamily="18" charset="0"/>
            </a:endParaRPr>
          </a:p>
          <a:p>
            <a:r>
              <a:rPr lang="vi-VN" b="1" dirty="0" smtClean="0">
                <a:latin typeface="Times New Roman" panose="02020603050405020304" pitchFamily="18" charset="0"/>
              </a:rPr>
              <a:t>Network Encoder:</a:t>
            </a:r>
            <a:endParaRPr lang="vi-VN" dirty="0" smtClean="0">
              <a:latin typeface="Times New Roman" panose="02020603050405020304" pitchFamily="18" charset="0"/>
            </a:endParaRPr>
          </a:p>
          <a:p>
            <a:pPr lvl="1"/>
            <a:r>
              <a:rPr lang="en-US" dirty="0" smtClean="0"/>
              <a:t>C</a:t>
            </a:r>
            <a:r>
              <a:rPr lang="vi-VN" dirty="0" smtClean="0">
                <a:latin typeface="Times New Roman" panose="02020603050405020304" pitchFamily="18" charset="0"/>
              </a:rPr>
              <a:t>hịu trách nhiệm chuyển đổi các thuộc tính của nút và cấu trúc mạng thành các vector đặc trưng.</a:t>
            </a:r>
          </a:p>
          <a:p>
            <a:r>
              <a:rPr lang="vi-VN" b="1" dirty="0" smtClean="0">
                <a:latin typeface="Times New Roman" panose="02020603050405020304" pitchFamily="18" charset="0"/>
              </a:rPr>
              <a:t>Node Evaluator:</a:t>
            </a:r>
            <a:endParaRPr lang="vi-VN" dirty="0" smtClean="0">
              <a:latin typeface="Times New Roman" panose="02020603050405020304" pitchFamily="18" charset="0"/>
            </a:endParaRPr>
          </a:p>
          <a:p>
            <a:pPr lvl="1"/>
            <a:r>
              <a:rPr lang="vi-VN" dirty="0" smtClean="0">
                <a:latin typeface="Times New Roman" panose="02020603050405020304" pitchFamily="18" charset="0"/>
              </a:rPr>
              <a:t>đánh giá và tính toán các vector đặc trưng này để sử dụng trong quá trình phân loại.</a:t>
            </a:r>
          </a:p>
          <a:p>
            <a:r>
              <a:rPr lang="vi-VN" b="1" dirty="0" smtClean="0">
                <a:latin typeface="Times New Roman" panose="02020603050405020304" pitchFamily="18" charset="0"/>
              </a:rPr>
              <a:t>3. Quá Trình Học Meta (Meta-learning process):</a:t>
            </a:r>
            <a:endParaRPr lang="vi-VN" dirty="0" smtClean="0">
              <a:latin typeface="Times New Roman" panose="02020603050405020304" pitchFamily="18" charset="0"/>
            </a:endParaRPr>
          </a:p>
          <a:p>
            <a:r>
              <a:rPr lang="vi-VN" dirty="0" smtClean="0">
                <a:latin typeface="Times New Roman" panose="02020603050405020304" pitchFamily="18" charset="0"/>
              </a:rPr>
              <a:t>Quá trình học diễn ra qua nhiều tập hợp (meta-training tasks), trong đó các nút được gán nhãn và không gán nhãn được sử dụng để huấn luyện mô hình.</a:t>
            </a:r>
          </a:p>
          <a:p>
            <a:r>
              <a:rPr lang="vi-VN" dirty="0" smtClean="0">
                <a:latin typeface="Times New Roman" panose="02020603050405020304" pitchFamily="18" charset="0"/>
              </a:rPr>
              <a:t>Sau khi học, mô hình có thể trích xuất kiến thức meta từ mạng có thuộc tính và sử dụng kiến thức đó để dự đoán nhãn cho các nút trong tập kiểm tra (meta-test).</a:t>
            </a:r>
            <a:endParaRPr lang="en-US" dirty="0" smtClean="0"/>
          </a:p>
          <a:p>
            <a:r>
              <a:rPr lang="vi-VN" b="1" dirty="0" smtClean="0">
                <a:latin typeface="Times New Roman" panose="02020603050405020304" pitchFamily="18" charset="0"/>
              </a:rPr>
              <a:t>Query Node và Class Prototypes:</a:t>
            </a:r>
            <a:endParaRPr lang="vi-VN" dirty="0" smtClean="0">
              <a:latin typeface="Times New Roman" panose="02020603050405020304" pitchFamily="18" charset="0"/>
            </a:endParaRPr>
          </a:p>
          <a:p>
            <a:pPr lvl="1"/>
            <a:r>
              <a:rPr lang="vi-VN" dirty="0" smtClean="0">
                <a:latin typeface="Times New Roman" panose="02020603050405020304" pitchFamily="18" charset="0"/>
              </a:rPr>
              <a:t>Các nút truy vấn (query node) và (class prototypes) được sử dụng để dự đoán nhãn của các nút bằng cách tìm lớp</a:t>
            </a:r>
            <a:r>
              <a:rPr lang="en-US" dirty="0" smtClean="0"/>
              <a:t> </a:t>
            </a:r>
            <a:r>
              <a:rPr lang="vi-VN" dirty="0" smtClean="0">
                <a:latin typeface="Times New Roman" panose="02020603050405020304" pitchFamily="18" charset="0"/>
              </a:rPr>
              <a:t>nguyên mẫu gần nhất.</a:t>
            </a:r>
            <a:endParaRPr lang="en-US" b="1" dirty="0" smtClean="0"/>
          </a:p>
          <a:p>
            <a:r>
              <a:rPr lang="vi-VN" b="1" dirty="0" smtClean="0">
                <a:latin typeface="Times New Roman" panose="02020603050405020304" pitchFamily="18" charset="0"/>
              </a:rPr>
              <a:t>Hình ảnh minh họa:</a:t>
            </a:r>
            <a:endParaRPr lang="vi-VN" dirty="0" smtClean="0">
              <a:latin typeface="Times New Roman" panose="02020603050405020304" pitchFamily="18" charset="0"/>
            </a:endParaRPr>
          </a:p>
          <a:p>
            <a:r>
              <a:rPr lang="vi-VN" b="1" dirty="0" smtClean="0">
                <a:latin typeface="Times New Roman" panose="02020603050405020304" pitchFamily="18" charset="0"/>
              </a:rPr>
              <a:t>Meta-training:</a:t>
            </a:r>
            <a:endParaRPr lang="vi-VN" dirty="0" smtClean="0">
              <a:latin typeface="Times New Roman" panose="02020603050405020304" pitchFamily="18" charset="0"/>
            </a:endParaRPr>
          </a:p>
          <a:p>
            <a:pPr lvl="1"/>
            <a:r>
              <a:rPr lang="vi-VN" dirty="0" smtClean="0">
                <a:latin typeface="Times New Roman" panose="02020603050405020304" pitchFamily="18" charset="0"/>
              </a:rPr>
              <a:t>Các tập hợp huấn luyện (T1, T2, ..., Tn) bao gồm các nút được gán nhãn (s) và không gán nhãn (q).</a:t>
            </a:r>
          </a:p>
          <a:p>
            <a:pPr lvl="1"/>
            <a:r>
              <a:rPr lang="vi-VN" dirty="0" smtClean="0">
                <a:latin typeface="Times New Roman" panose="02020603050405020304" pitchFamily="18" charset="0"/>
              </a:rPr>
              <a:t>Tập huấn luyện được biểu diễn qua nhiều tập hợp.</a:t>
            </a:r>
          </a:p>
          <a:p>
            <a:r>
              <a:rPr lang="vi-VN" b="1" dirty="0" smtClean="0">
                <a:latin typeface="Times New Roman" panose="02020603050405020304" pitchFamily="18" charset="0"/>
              </a:rPr>
              <a:t>Meta-test:</a:t>
            </a:r>
            <a:endParaRPr lang="vi-VN" dirty="0" smtClean="0">
              <a:latin typeface="Times New Roman" panose="02020603050405020304" pitchFamily="18" charset="0"/>
            </a:endParaRPr>
          </a:p>
          <a:p>
            <a:pPr lvl="1"/>
            <a:r>
              <a:rPr lang="vi-VN" dirty="0" smtClean="0">
                <a:latin typeface="Times New Roman" panose="02020603050405020304" pitchFamily="18" charset="0"/>
              </a:rPr>
              <a:t>Tập hợp kiểm tra bao gồm các nút được gán nhãn (s) và không gán nhãn (q) từ các lớp nút cần dự đoán.</a:t>
            </a:r>
          </a:p>
        </p:txBody>
      </p:sp>
      <p:sp>
        <p:nvSpPr>
          <p:cNvPr id="4" name="Slide Number Placeholder 3"/>
          <p:cNvSpPr>
            <a:spLocks noGrp="1"/>
          </p:cNvSpPr>
          <p:nvPr>
            <p:ph type="sldNum" sz="quarter" idx="10"/>
          </p:nvPr>
        </p:nvSpPr>
        <p:spPr/>
        <p:txBody>
          <a:bodyPr/>
          <a:lstStyle/>
          <a:p>
            <a:fld id="{9738A538-4ED4-46A6-8EF4-E71487119A49}" type="slidenum">
              <a:rPr lang="en-US" smtClean="0"/>
              <a:t>15</a:t>
            </a:fld>
            <a:endParaRPr lang="en-US"/>
          </a:p>
        </p:txBody>
      </p:sp>
    </p:spTree>
    <p:extLst>
      <p:ext uri="{BB962C8B-B14F-4D97-AF65-F5344CB8AC3E}">
        <p14:creationId xmlns:p14="http://schemas.microsoft.com/office/powerpoint/2010/main" val="44988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Để đánh giá hiệu quả của phương pháp, chúng tôi sử dụng bốn tập dữ liệu thực tế trong các thí nghiệm.</a:t>
            </a:r>
            <a:endParaRPr lang="en-US" dirty="0" smtClean="0"/>
          </a:p>
          <a:p>
            <a:r>
              <a:rPr lang="vi-VN" dirty="0" smtClean="0">
                <a:latin typeface="Times New Roman" panose="02020603050405020304" pitchFamily="18" charset="0"/>
              </a:rPr>
              <a:t>So với các tập dữ liệu đánh giá đồ thị khác, các tập dữ liệu chúng tôi sử dụng có số lượng nhãn lớp lớn, cho phép chúng tôi đánh giá hiệu suất mô hình và thiết lập học trong tương lai.</a:t>
            </a:r>
            <a:endParaRPr lang="en-US" dirty="0" smtClean="0"/>
          </a:p>
          <a:p>
            <a:r>
              <a:rPr lang="vi-VN" dirty="0" smtClean="0">
                <a:latin typeface="Times New Roman" panose="02020603050405020304" pitchFamily="18" charset="0"/>
              </a:rPr>
              <a:t>Đối với các phương pháp so sánh, chúng tôi bao gồm ba loại phương pháp: phương pháp dựa trên random walk, phương pháp dựa trên GNN, và phương pháp học trong tương lai.</a:t>
            </a:r>
            <a:endParaRPr lang="en-US" dirty="0" smtClean="0"/>
          </a:p>
          <a:p>
            <a:r>
              <a:rPr lang="vi-VN" dirty="0" smtClean="0">
                <a:latin typeface="Times New Roman" panose="02020603050405020304" pitchFamily="18" charset="0"/>
              </a:rPr>
              <a:t>Trong số đó, meta-GNN là phương pháp so sánh tiên tiến nhất, kết hợp giữa MAML và GNN để giải quyết vấn đề học trong tương lai trên đồ thị.</a:t>
            </a:r>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16</a:t>
            </a:fld>
            <a:endParaRPr lang="en-US"/>
          </a:p>
        </p:txBody>
      </p:sp>
    </p:spTree>
    <p:extLst>
      <p:ext uri="{BB962C8B-B14F-4D97-AF65-F5344CB8AC3E}">
        <p14:creationId xmlns:p14="http://schemas.microsoft.com/office/powerpoint/2010/main" val="3396740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GPN có kết quả tốt hơn các phương pháp so sánh trên cả bốn thiết lập thí nghiệm</a:t>
            </a:r>
            <a:endParaRPr lang="en-US" dirty="0" smtClean="0"/>
          </a:p>
          <a:p>
            <a:r>
              <a:rPr lang="en-US" b="1" dirty="0" smtClean="0"/>
              <a:t>5-way 3-shot:</a:t>
            </a:r>
            <a:r>
              <a:rPr lang="en-US" dirty="0" smtClean="0"/>
              <a:t> ACC 74.5, F1 73.9</a:t>
            </a:r>
          </a:p>
          <a:p>
            <a:r>
              <a:rPr lang="en-US" b="1" dirty="0" smtClean="0"/>
              <a:t>5-way 5-shot:</a:t>
            </a:r>
            <a:r>
              <a:rPr lang="en-US" dirty="0" smtClean="0"/>
              <a:t> ACC 80.1, F1 79.8</a:t>
            </a:r>
          </a:p>
          <a:p>
            <a:r>
              <a:rPr lang="en-US" b="1" dirty="0" smtClean="0"/>
              <a:t>10-way 3-shot:</a:t>
            </a:r>
            <a:r>
              <a:rPr lang="en-US" dirty="0" smtClean="0"/>
              <a:t> ACC 62.6, F1 60.9</a:t>
            </a:r>
          </a:p>
          <a:p>
            <a:r>
              <a:rPr lang="en-US" b="1" dirty="0" smtClean="0"/>
              <a:t>10-way 5-shot:</a:t>
            </a:r>
            <a:r>
              <a:rPr lang="en-US" dirty="0" smtClean="0"/>
              <a:t> ACC 69.0, F1 69.4</a:t>
            </a:r>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17</a:t>
            </a:fld>
            <a:endParaRPr lang="en-US"/>
          </a:p>
        </p:txBody>
      </p:sp>
    </p:spTree>
    <p:extLst>
      <p:ext uri="{BB962C8B-B14F-4D97-AF65-F5344CB8AC3E}">
        <p14:creationId xmlns:p14="http://schemas.microsoft.com/office/powerpoint/2010/main" val="1942107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18</a:t>
            </a:fld>
            <a:endParaRPr lang="en-US"/>
          </a:p>
        </p:txBody>
      </p:sp>
    </p:spTree>
    <p:extLst>
      <p:ext uri="{BB962C8B-B14F-4D97-AF65-F5344CB8AC3E}">
        <p14:creationId xmlns:p14="http://schemas.microsoft.com/office/powerpoint/2010/main" val="164031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Tác</a:t>
            </a:r>
            <a:r>
              <a:rPr lang="en-US" baseline="0" dirty="0" smtClean="0"/>
              <a:t> </a:t>
            </a:r>
            <a:r>
              <a:rPr lang="en-US" baseline="0" dirty="0" err="1" smtClean="0"/>
              <a:t>giả</a:t>
            </a:r>
            <a:r>
              <a:rPr lang="en-US" baseline="0" dirty="0" smtClean="0"/>
              <a:t> </a:t>
            </a:r>
            <a:r>
              <a:rPr lang="vi-VN" dirty="0" smtClean="0">
                <a:latin typeface="Times New Roman" panose="02020603050405020304" pitchFamily="18" charset="0"/>
              </a:rPr>
              <a:t>đang phải đối mặt với một số vấn đề </a:t>
            </a:r>
            <a:r>
              <a:rPr lang="en-US" dirty="0" smtClean="0"/>
              <a:t>FSL </a:t>
            </a:r>
            <a:r>
              <a:rPr lang="vi-VN" dirty="0" smtClean="0">
                <a:latin typeface="Times New Roman" panose="02020603050405020304" pitchFamily="18" charset="0"/>
              </a:rPr>
              <a:t>trên dữ liệu có cấu trúc </a:t>
            </a:r>
            <a:r>
              <a:rPr lang="en-US" dirty="0" err="1" smtClean="0"/>
              <a:t>đồ</a:t>
            </a:r>
            <a:r>
              <a:rPr lang="en-US" baseline="0" dirty="0" smtClean="0"/>
              <a:t> </a:t>
            </a:r>
            <a:r>
              <a:rPr lang="en-US" baseline="0" dirty="0" err="1" smtClean="0"/>
              <a:t>thị</a:t>
            </a:r>
            <a:r>
              <a:rPr lang="vi-VN" dirty="0" smtClean="0">
                <a:latin typeface="Times New Roman" panose="02020603050405020304" pitchFamily="18" charset="0"/>
              </a:rPr>
              <a:t>.</a:t>
            </a:r>
            <a:r>
              <a:rPr lang="en-US" dirty="0" smtClean="0"/>
              <a:t> </a:t>
            </a:r>
            <a:r>
              <a:rPr lang="vi-VN" dirty="0" smtClean="0">
                <a:latin typeface="Times New Roman" panose="02020603050405020304" pitchFamily="18" charset="0"/>
              </a:rPr>
              <a:t>Biểu đồ thể hiện một hiện tượng đuôi dài, nghĩa là có rất nhiều lớp</a:t>
            </a:r>
            <a:r>
              <a:rPr lang="en-US" dirty="0" smtClean="0"/>
              <a:t> </a:t>
            </a:r>
            <a:r>
              <a:rPr lang="en-US" dirty="0" err="1" smtClean="0"/>
              <a:t>không</a:t>
            </a:r>
            <a:r>
              <a:rPr lang="en-US" baseline="0" dirty="0" smtClean="0"/>
              <a:t> </a:t>
            </a:r>
            <a:r>
              <a:rPr lang="en-US" baseline="0" dirty="0" err="1" smtClean="0"/>
              <a:t>có</a:t>
            </a:r>
            <a:r>
              <a:rPr lang="en-US" baseline="0" dirty="0" smtClean="0"/>
              <a:t> node </a:t>
            </a:r>
            <a:r>
              <a:rPr lang="en-US" baseline="0" dirty="0" err="1" smtClean="0"/>
              <a:t>hoặc</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node, </a:t>
            </a:r>
            <a:r>
              <a:rPr lang="en-US" baseline="0" dirty="0" err="1" smtClean="0"/>
              <a:t>và</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1 </a:t>
            </a:r>
            <a:r>
              <a:rPr lang="en-US" baseline="0" dirty="0" err="1" smtClean="0"/>
              <a:t>số</a:t>
            </a:r>
            <a:r>
              <a:rPr lang="en-US" baseline="0" dirty="0" smtClean="0"/>
              <a:t> </a:t>
            </a:r>
            <a:r>
              <a:rPr lang="en-US" baseline="0" dirty="0" err="1" smtClean="0"/>
              <a:t>lớp</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node</a:t>
            </a:r>
            <a:endParaRPr lang="en-US" dirty="0" smtClean="0"/>
          </a:p>
          <a:p>
            <a:r>
              <a:rPr lang="en-US" dirty="0" err="1" smtClean="0"/>
              <a:t>Lý</a:t>
            </a:r>
            <a:r>
              <a:rPr lang="en-US" dirty="0" smtClean="0"/>
              <a:t> do </a:t>
            </a:r>
            <a:r>
              <a:rPr lang="en-US" dirty="0" err="1" smtClean="0"/>
              <a:t>là</a:t>
            </a:r>
            <a:r>
              <a:rPr lang="en-US" dirty="0" smtClean="0"/>
              <a:t> </a:t>
            </a:r>
            <a:r>
              <a:rPr lang="en-US" dirty="0" err="1" smtClean="0"/>
              <a:t>các</a:t>
            </a:r>
            <a:r>
              <a:rPr lang="en-US" dirty="0" smtClean="0"/>
              <a:t> </a:t>
            </a:r>
            <a:r>
              <a:rPr lang="en-US" dirty="0" err="1" smtClean="0"/>
              <a:t>đồ</a:t>
            </a:r>
            <a:r>
              <a:rPr lang="en-US" dirty="0" smtClean="0"/>
              <a:t> </a:t>
            </a:r>
            <a:r>
              <a:rPr lang="en-US" dirty="0" err="1" smtClean="0"/>
              <a:t>thị</a:t>
            </a:r>
            <a:r>
              <a:rPr lang="en-US" dirty="0" smtClean="0"/>
              <a:t> </a:t>
            </a:r>
            <a:r>
              <a:rPr lang="en-US" dirty="0" err="1" smtClean="0"/>
              <a:t>trong</a:t>
            </a:r>
            <a:r>
              <a:rPr lang="en-US" dirty="0" smtClean="0"/>
              <a:t> </a:t>
            </a:r>
            <a:r>
              <a:rPr lang="en-US" dirty="0" err="1" smtClean="0"/>
              <a:t>thế</a:t>
            </a:r>
            <a:r>
              <a:rPr lang="en-US" dirty="0" smtClean="0"/>
              <a:t> </a:t>
            </a:r>
            <a:r>
              <a:rPr lang="en-US" dirty="0" err="1" smtClean="0"/>
              <a:t>giới</a:t>
            </a:r>
            <a:r>
              <a:rPr lang="en-US" dirty="0" smtClean="0"/>
              <a:t> </a:t>
            </a:r>
            <a:r>
              <a:rPr lang="en-US" dirty="0" err="1" smtClean="0"/>
              <a:t>thực</a:t>
            </a:r>
            <a:r>
              <a:rPr lang="en-US" dirty="0" smtClean="0"/>
              <a:t> </a:t>
            </a:r>
            <a:r>
              <a:rPr lang="en-US" dirty="0" err="1" smtClean="0"/>
              <a:t>rất</a:t>
            </a:r>
            <a:r>
              <a:rPr lang="en-US" dirty="0" smtClean="0"/>
              <a:t> </a:t>
            </a:r>
            <a:r>
              <a:rPr lang="en-US" dirty="0" err="1" smtClean="0"/>
              <a:t>kém</a:t>
            </a:r>
            <a:r>
              <a:rPr lang="en-US" dirty="0" smtClean="0"/>
              <a:t>. </a:t>
            </a:r>
            <a:r>
              <a:rPr lang="en-US" dirty="0" err="1" smtClean="0"/>
              <a:t>Vì</a:t>
            </a:r>
            <a:r>
              <a:rPr lang="en-US" dirty="0" smtClean="0"/>
              <a:t> </a:t>
            </a:r>
            <a:r>
              <a:rPr lang="en-US" dirty="0" err="1" smtClean="0"/>
              <a:t>vậy</a:t>
            </a:r>
            <a:r>
              <a:rPr lang="en-US" dirty="0" smtClean="0"/>
              <a:t>, </a:t>
            </a:r>
            <a:r>
              <a:rPr lang="en-US" dirty="0" err="1" smtClean="0"/>
              <a:t>cách</a:t>
            </a:r>
            <a:r>
              <a:rPr lang="en-US" dirty="0" smtClean="0"/>
              <a:t> </a:t>
            </a:r>
            <a:r>
              <a:rPr lang="en-US" dirty="0" err="1" smtClean="0"/>
              <a:t>xử</a:t>
            </a:r>
            <a:r>
              <a:rPr lang="en-US" dirty="0" smtClean="0"/>
              <a:t> </a:t>
            </a:r>
            <a:r>
              <a:rPr lang="en-US" dirty="0" err="1" smtClean="0"/>
              <a:t>lý</a:t>
            </a:r>
            <a:r>
              <a:rPr lang="en-US" dirty="0" smtClean="0"/>
              <a:t> </a:t>
            </a:r>
            <a:r>
              <a:rPr lang="en-US" dirty="0" err="1" smtClean="0"/>
              <a:t>vấn</a:t>
            </a:r>
            <a:r>
              <a:rPr lang="en-US" dirty="0" smtClean="0"/>
              <a:t> </a:t>
            </a:r>
            <a:r>
              <a:rPr lang="en-US" dirty="0" err="1" smtClean="0"/>
              <a:t>đề</a:t>
            </a:r>
            <a:r>
              <a:rPr lang="en-US" dirty="0" smtClean="0"/>
              <a:t> FSL </a:t>
            </a:r>
            <a:r>
              <a:rPr lang="en-US" dirty="0" err="1" smtClean="0"/>
              <a:t>này</a:t>
            </a:r>
            <a:r>
              <a:rPr lang="en-US" dirty="0" smtClean="0"/>
              <a:t> </a:t>
            </a:r>
            <a:r>
              <a:rPr lang="en-US" dirty="0" err="1" smtClean="0"/>
              <a:t>rất</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để</a:t>
            </a:r>
            <a:r>
              <a:rPr lang="en-US" dirty="0" smtClean="0"/>
              <a:t> </a:t>
            </a:r>
            <a:r>
              <a:rPr lang="en-US" dirty="0" err="1" smtClean="0"/>
              <a:t>thúc</a:t>
            </a:r>
            <a:r>
              <a:rPr lang="en-US" dirty="0" smtClean="0"/>
              <a:t> </a:t>
            </a:r>
            <a:r>
              <a:rPr lang="en-US" dirty="0" err="1" smtClean="0"/>
              <a:t>đẩy</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của</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sâu</a:t>
            </a:r>
            <a:r>
              <a:rPr lang="en-US" dirty="0" smtClean="0"/>
              <a:t>.</a:t>
            </a:r>
            <a:r>
              <a:rPr lang="vi-VN" dirty="0" smtClean="0">
                <a:latin typeface="Times New Roman" panose="02020603050405020304" pitchFamily="18" charset="0"/>
              </a:rPr>
              <a:t/>
            </a:r>
            <a:br>
              <a:rPr lang="vi-VN" dirty="0" smtClean="0">
                <a:latin typeface="Times New Roman" panose="02020603050405020304" pitchFamily="18" charset="0"/>
              </a:rPr>
            </a:br>
            <a:r>
              <a:rPr lang="vi-VN" dirty="0" smtClean="0">
                <a:latin typeface="Times New Roman" panose="02020603050405020304" pitchFamily="18" charset="0"/>
              </a:rPr>
              <a:t>Trong mạng </a:t>
            </a:r>
            <a:r>
              <a:rPr lang="en-US" dirty="0" smtClean="0"/>
              <a:t>DB</a:t>
            </a:r>
            <a:r>
              <a:rPr lang="vi-VN" dirty="0" smtClean="0">
                <a:latin typeface="Times New Roman" panose="02020603050405020304" pitchFamily="18" charset="0"/>
              </a:rPr>
              <a:t>LP, hơn 30% các lớp có ít hơn 10 </a:t>
            </a:r>
            <a:r>
              <a:rPr lang="en-US" dirty="0" smtClean="0"/>
              <a:t>nodes</a:t>
            </a:r>
            <a:r>
              <a:rPr lang="en-US" baseline="0" dirty="0" smtClean="0"/>
              <a:t> </a:t>
            </a:r>
            <a:r>
              <a:rPr lang="vi-VN" dirty="0" smtClean="0">
                <a:latin typeface="Times New Roman" panose="02020603050405020304" pitchFamily="18" charset="0"/>
              </a:rPr>
              <a:t>được gắn nhãn. Vì vậy, nếu chúng ta muốn thực hiện phân loại nút</a:t>
            </a:r>
            <a:r>
              <a:rPr lang="en-US" dirty="0" smtClean="0"/>
              <a:t> </a:t>
            </a:r>
            <a:r>
              <a:rPr lang="en-US" dirty="0" err="1" smtClean="0"/>
              <a:t>trong</a:t>
            </a:r>
            <a:r>
              <a:rPr lang="en-US" baseline="0" dirty="0" smtClean="0"/>
              <a:t> </a:t>
            </a:r>
            <a:r>
              <a:rPr lang="en-US" baseline="0" dirty="0" err="1" smtClean="0"/>
              <a:t>lớp</a:t>
            </a:r>
            <a:r>
              <a:rPr lang="en-US" baseline="0" dirty="0" smtClean="0"/>
              <a:t> </a:t>
            </a:r>
            <a:r>
              <a:rPr lang="en-US" baseline="0" dirty="0" err="1" smtClean="0"/>
              <a:t>có</a:t>
            </a:r>
            <a:r>
              <a:rPr lang="en-US" baseline="0" dirty="0" smtClean="0"/>
              <a:t> </a:t>
            </a:r>
            <a:r>
              <a:rPr lang="en-US" baseline="0" dirty="0" err="1" smtClean="0"/>
              <a:t>ít</a:t>
            </a:r>
            <a:r>
              <a:rPr lang="en-US" baseline="0" dirty="0" smtClean="0"/>
              <a:t> nodes </a:t>
            </a:r>
            <a:r>
              <a:rPr lang="en-US" baseline="0" dirty="0" err="1" smtClean="0"/>
              <a:t>được</a:t>
            </a:r>
            <a:r>
              <a:rPr lang="en-US" baseline="0" dirty="0" smtClean="0"/>
              <a:t> </a:t>
            </a:r>
            <a:r>
              <a:rPr lang="en-US" baseline="0" dirty="0" err="1" smtClean="0"/>
              <a:t>gán</a:t>
            </a:r>
            <a:r>
              <a:rPr lang="en-US" baseline="0" dirty="0" smtClean="0"/>
              <a:t> </a:t>
            </a:r>
            <a:r>
              <a:rPr lang="en-US" baseline="0" dirty="0" err="1" smtClean="0"/>
              <a:t>nhãn</a:t>
            </a:r>
            <a:r>
              <a:rPr lang="en-US" baseline="0" dirty="0" smtClean="0"/>
              <a:t> </a:t>
            </a:r>
            <a:r>
              <a:rPr lang="en-US" baseline="0" dirty="0" err="1" smtClean="0"/>
              <a:t>đó</a:t>
            </a:r>
            <a:r>
              <a:rPr lang="en-US" baseline="0" dirty="0" smtClean="0"/>
              <a:t>, </a:t>
            </a:r>
            <a:r>
              <a:rPr lang="vi-VN" dirty="0" smtClean="0">
                <a:latin typeface="Times New Roman" panose="02020603050405020304" pitchFamily="18" charset="0"/>
              </a:rPr>
              <a:t>chúng ta có thể làm điều đó như thế nào?</a:t>
            </a:r>
            <a:endParaRPr lang="en-US" dirty="0" smtClean="0"/>
          </a:p>
          <a:p>
            <a:r>
              <a:rPr lang="vi-VN" dirty="0" smtClean="0">
                <a:latin typeface="Times New Roman" panose="02020603050405020304" pitchFamily="18" charset="0"/>
              </a:rPr>
              <a:t>Mặc dù có nhiều dữ liệu, nhưng </a:t>
            </a:r>
            <a:r>
              <a:rPr lang="en-US" dirty="0" err="1" smtClean="0"/>
              <a:t>dữ</a:t>
            </a:r>
            <a:r>
              <a:rPr lang="en-US" baseline="0" dirty="0" smtClean="0"/>
              <a:t> </a:t>
            </a:r>
            <a:r>
              <a:rPr lang="en-US" baseline="0" dirty="0" err="1" smtClean="0"/>
              <a:t>liệu</a:t>
            </a:r>
            <a:r>
              <a:rPr lang="en-US" baseline="0" dirty="0" smtClean="0"/>
              <a:t> </a:t>
            </a:r>
            <a:r>
              <a:rPr lang="vi-VN" dirty="0" smtClean="0">
                <a:latin typeface="Times New Roman" panose="02020603050405020304" pitchFamily="18" charset="0"/>
              </a:rPr>
              <a:t>phân phối không đề</a:t>
            </a:r>
            <a:r>
              <a:rPr lang="en-US" dirty="0" smtClean="0"/>
              <a:t>u</a:t>
            </a:r>
            <a:r>
              <a:rPr lang="vi-VN" dirty="0" smtClean="0">
                <a:latin typeface="Times New Roman" panose="02020603050405020304" pitchFamily="18" charset="0"/>
              </a:rPr>
              <a:t>, làm cho việc huấn luyện mô hình học máy trở nên </a:t>
            </a:r>
            <a:r>
              <a:rPr lang="en-US" dirty="0" err="1" smtClean="0"/>
              <a:t>khó</a:t>
            </a:r>
            <a:r>
              <a:rPr lang="en-US" baseline="0" dirty="0" smtClean="0"/>
              <a:t> </a:t>
            </a:r>
            <a:r>
              <a:rPr lang="en-US" baseline="0" dirty="0" err="1" smtClean="0"/>
              <a:t>khăn</a:t>
            </a:r>
            <a:r>
              <a:rPr lang="vi-VN" dirty="0" smtClean="0">
                <a:latin typeface="Times New Roman" panose="02020603050405020304" pitchFamily="18" charset="0"/>
              </a:rPr>
              <a:t>.</a:t>
            </a:r>
            <a:br>
              <a:rPr lang="vi-VN" dirty="0" smtClean="0">
                <a:latin typeface="Times New Roman" panose="02020603050405020304" pitchFamily="18" charset="0"/>
              </a:rPr>
            </a:br>
            <a:endParaRPr lang="en-US" dirty="0" smtClean="0"/>
          </a:p>
        </p:txBody>
      </p:sp>
      <p:sp>
        <p:nvSpPr>
          <p:cNvPr id="4" name="Slide Number Placeholder 3"/>
          <p:cNvSpPr>
            <a:spLocks noGrp="1"/>
          </p:cNvSpPr>
          <p:nvPr>
            <p:ph type="sldNum" sz="quarter" idx="10"/>
          </p:nvPr>
        </p:nvSpPr>
        <p:spPr/>
        <p:txBody>
          <a:bodyPr/>
          <a:lstStyle/>
          <a:p>
            <a:fld id="{9738A538-4ED4-46A6-8EF4-E71487119A49}" type="slidenum">
              <a:rPr lang="en-US" smtClean="0"/>
              <a:t>4</a:t>
            </a:fld>
            <a:endParaRPr lang="en-US"/>
          </a:p>
        </p:txBody>
      </p:sp>
    </p:spTree>
    <p:extLst>
      <p:ext uri="{BB962C8B-B14F-4D97-AF65-F5344CB8AC3E}">
        <p14:creationId xmlns:p14="http://schemas.microsoft.com/office/powerpoint/2010/main" val="73045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Để</a:t>
            </a:r>
            <a:r>
              <a:rPr lang="en-US" sz="1200" baseline="0" dirty="0" smtClean="0"/>
              <a:t> </a:t>
            </a:r>
            <a:r>
              <a:rPr lang="en-US" sz="1200" baseline="0" dirty="0" err="1" smtClean="0"/>
              <a:t>trả</a:t>
            </a:r>
            <a:r>
              <a:rPr lang="en-US" sz="1200" baseline="0" dirty="0" smtClean="0"/>
              <a:t> </a:t>
            </a:r>
            <a:r>
              <a:rPr lang="en-US" sz="1200" baseline="0" dirty="0" err="1" smtClean="0"/>
              <a:t>lời</a:t>
            </a:r>
            <a:r>
              <a:rPr lang="en-US" sz="1200" baseline="0" dirty="0" smtClean="0"/>
              <a:t> </a:t>
            </a:r>
            <a:r>
              <a:rPr lang="en-US" sz="1200" baseline="0" dirty="0" err="1" smtClean="0"/>
              <a:t>cho</a:t>
            </a:r>
            <a:r>
              <a:rPr lang="en-US" sz="1200" baseline="0" dirty="0" smtClean="0"/>
              <a:t> </a:t>
            </a:r>
            <a:r>
              <a:rPr lang="en-US" sz="1200" baseline="0" dirty="0" err="1" smtClean="0"/>
              <a:t>câu</a:t>
            </a:r>
            <a:r>
              <a:rPr lang="en-US" sz="1200" baseline="0" dirty="0" smtClean="0"/>
              <a:t> </a:t>
            </a:r>
            <a:r>
              <a:rPr lang="en-US" sz="1200" baseline="0" dirty="0" err="1" smtClean="0"/>
              <a:t>hỏi</a:t>
            </a:r>
            <a:r>
              <a:rPr lang="en-US" sz="1200" baseline="0" dirty="0" smtClean="0"/>
              <a:t> </a:t>
            </a:r>
            <a:r>
              <a:rPr lang="en-US" sz="1200" baseline="0" dirty="0" err="1" smtClean="0"/>
              <a:t>trên</a:t>
            </a:r>
            <a:r>
              <a:rPr lang="en-US" sz="1200" baseline="0" dirty="0" smtClean="0"/>
              <a:t> </a:t>
            </a:r>
            <a:r>
              <a:rPr lang="en-US" sz="1200" baseline="0" dirty="0" err="1" smtClean="0"/>
              <a:t>thì</a:t>
            </a:r>
            <a:r>
              <a:rPr lang="en-US" sz="1200" baseline="0" dirty="0" smtClean="0"/>
              <a:t> </a:t>
            </a:r>
            <a:r>
              <a:rPr lang="en-US" sz="1200" baseline="0" dirty="0" err="1" smtClean="0"/>
              <a:t>tác</a:t>
            </a:r>
            <a:r>
              <a:rPr lang="en-US" sz="1200" baseline="0" dirty="0" smtClean="0"/>
              <a:t> </a:t>
            </a:r>
            <a:r>
              <a:rPr lang="en-US" sz="1200" baseline="0" dirty="0" err="1" smtClean="0"/>
              <a:t>giả</a:t>
            </a:r>
            <a:r>
              <a:rPr lang="en-US" sz="1200" baseline="0" dirty="0" smtClean="0"/>
              <a:t> </a:t>
            </a:r>
            <a:r>
              <a:rPr lang="en-US" sz="1200" baseline="0" dirty="0" err="1" smtClean="0"/>
              <a:t>có</a:t>
            </a:r>
            <a:r>
              <a:rPr lang="en-US" sz="1200" baseline="0" dirty="0" smtClean="0"/>
              <a:t> ý</a:t>
            </a:r>
            <a:r>
              <a:rPr lang="vi-VN" sz="1200" dirty="0" smtClean="0">
                <a:latin typeface="Times New Roman" panose="02020603050405020304" pitchFamily="18" charset="0"/>
              </a:rPr>
              <a:t> tưởng là tận dụng thông tin từ các lớp có nhiều dữ liệu để cải thiện mô hình cho các lớp có ít dữ liệu.</a:t>
            </a:r>
            <a:endParaRPr lang="en-US" sz="1200"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FSL </a:t>
            </a:r>
            <a:r>
              <a:rPr lang="en-US" baseline="0" dirty="0" err="1" smtClean="0"/>
              <a:t>trên</a:t>
            </a:r>
            <a:r>
              <a:rPr lang="en-US" baseline="0" dirty="0" smtClean="0"/>
              <a:t> graph </a:t>
            </a:r>
            <a:r>
              <a:rPr lang="en-US" baseline="0" dirty="0" err="1" smtClean="0"/>
              <a:t>có</a:t>
            </a:r>
            <a:r>
              <a:rPr lang="en-US" baseline="0" dirty="0" smtClean="0"/>
              <a:t> 1 </a:t>
            </a:r>
            <a:r>
              <a:rPr lang="en-US" baseline="0" dirty="0" err="1" smtClean="0"/>
              <a:t>cách</a:t>
            </a:r>
            <a:r>
              <a:rPr lang="en-US" baseline="0" dirty="0" smtClean="0"/>
              <a:t> </a:t>
            </a:r>
            <a:r>
              <a:rPr lang="vi-VN" dirty="0" smtClean="0">
                <a:latin typeface="Times New Roman" panose="02020603050405020304" pitchFamily="18" charset="0"/>
              </a:rPr>
              <a:t>là chuyển </a:t>
            </a:r>
            <a:r>
              <a:rPr lang="en-US" dirty="0" err="1" smtClean="0"/>
              <a:t>thôn</a:t>
            </a:r>
            <a:r>
              <a:rPr lang="en-US" baseline="0" dirty="0" err="1" smtClean="0"/>
              <a:t>g</a:t>
            </a:r>
            <a:r>
              <a:rPr lang="en-US" baseline="0" dirty="0" smtClean="0"/>
              <a:t> tin </a:t>
            </a:r>
            <a:r>
              <a:rPr lang="vi-VN" dirty="0" smtClean="0">
                <a:latin typeface="Times New Roman" panose="02020603050405020304" pitchFamily="18" charset="0"/>
              </a:rPr>
              <a:t>từ các lớp nút phụ trợ</a:t>
            </a:r>
            <a:r>
              <a:rPr lang="en-US" dirty="0" smtClean="0"/>
              <a:t> (</a:t>
            </a:r>
            <a:r>
              <a:rPr lang="en-US" dirty="0" err="1" smtClean="0"/>
              <a:t>lớp</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node </a:t>
            </a:r>
            <a:r>
              <a:rPr lang="en-US" baseline="0" dirty="0" err="1" smtClean="0"/>
              <a:t>được</a:t>
            </a:r>
            <a:r>
              <a:rPr lang="en-US" baseline="0" dirty="0" smtClean="0"/>
              <a:t> </a:t>
            </a:r>
            <a:r>
              <a:rPr lang="en-US" baseline="0" dirty="0" err="1" smtClean="0"/>
              <a:t>gán</a:t>
            </a:r>
            <a:r>
              <a:rPr lang="en-US" baseline="0" dirty="0" smtClean="0"/>
              <a:t> </a:t>
            </a:r>
            <a:r>
              <a:rPr lang="en-US" baseline="0" dirty="0" err="1" smtClean="0"/>
              <a:t>nhãn</a:t>
            </a:r>
            <a:r>
              <a:rPr lang="en-US" dirty="0" smtClean="0"/>
              <a:t>)</a:t>
            </a:r>
            <a:r>
              <a:rPr lang="vi-VN" dirty="0" smtClean="0">
                <a:latin typeface="Times New Roman" panose="02020603050405020304" pitchFamily="18" charset="0"/>
              </a:rPr>
              <a:t> đó sang các lớp </a:t>
            </a:r>
            <a:r>
              <a:rPr lang="en-US" dirty="0" err="1" smtClean="0"/>
              <a:t>có</a:t>
            </a:r>
            <a:r>
              <a:rPr lang="en-US" baseline="0" dirty="0" smtClean="0"/>
              <a:t> </a:t>
            </a:r>
            <a:r>
              <a:rPr lang="en-US" baseline="0" dirty="0" err="1" smtClean="0"/>
              <a:t>ít</a:t>
            </a:r>
            <a:r>
              <a:rPr lang="en-US" baseline="0" dirty="0" smtClean="0"/>
              <a:t> </a:t>
            </a:r>
            <a:r>
              <a:rPr lang="en-US" dirty="0" smtClean="0"/>
              <a:t>node</a:t>
            </a:r>
            <a:r>
              <a:rPr lang="en-US" baseline="0" dirty="0" smtClean="0"/>
              <a:t> </a:t>
            </a:r>
            <a:r>
              <a:rPr lang="en-US" baseline="0" dirty="0" err="1" smtClean="0"/>
              <a:t>được</a:t>
            </a:r>
            <a:r>
              <a:rPr lang="en-US" baseline="0" dirty="0" smtClean="0"/>
              <a:t> </a:t>
            </a:r>
            <a:r>
              <a:rPr lang="en-US" baseline="0" dirty="0" err="1" smtClean="0"/>
              <a:t>gán</a:t>
            </a:r>
            <a:r>
              <a:rPr lang="en-US" baseline="0" dirty="0" smtClean="0"/>
              <a:t> </a:t>
            </a:r>
            <a:r>
              <a:rPr lang="en-US" baseline="0" dirty="0" err="1" smtClean="0"/>
              <a:t>nhãn</a:t>
            </a:r>
            <a:r>
              <a:rPr lang="vi-VN" dirty="0" smtClean="0">
                <a:latin typeface="Times New Roman" panose="02020603050405020304" pitchFamily="18" charset="0"/>
              </a:rPr>
              <a:t>. Vì vậy, làm thế nào để tận dụng dữ liệu phụ trợ chính là chìa khóa để giải quyết các bài toán.</a:t>
            </a:r>
            <a:endParaRPr lang="en-US" dirty="0" smtClean="0"/>
          </a:p>
        </p:txBody>
      </p:sp>
      <p:sp>
        <p:nvSpPr>
          <p:cNvPr id="4" name="Slide Number Placeholder 3"/>
          <p:cNvSpPr>
            <a:spLocks noGrp="1"/>
          </p:cNvSpPr>
          <p:nvPr>
            <p:ph type="sldNum" sz="quarter" idx="10"/>
          </p:nvPr>
        </p:nvSpPr>
        <p:spPr/>
        <p:txBody>
          <a:bodyPr/>
          <a:lstStyle/>
          <a:p>
            <a:fld id="{9738A538-4ED4-46A6-8EF4-E71487119A49}" type="slidenum">
              <a:rPr lang="en-US" smtClean="0"/>
              <a:t>5</a:t>
            </a:fld>
            <a:endParaRPr lang="en-US"/>
          </a:p>
        </p:txBody>
      </p:sp>
    </p:spTree>
    <p:extLst>
      <p:ext uri="{BB962C8B-B14F-4D97-AF65-F5344CB8AC3E}">
        <p14:creationId xmlns:p14="http://schemas.microsoft.com/office/powerpoint/2010/main" val="346755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FSL </a:t>
            </a:r>
            <a:r>
              <a:rPr lang="vi-VN" dirty="0" smtClean="0">
                <a:latin typeface="Times New Roman" panose="02020603050405020304" pitchFamily="18" charset="0"/>
              </a:rPr>
              <a:t>là vấn đề dự đoán dựa trên số lượng mẫu hạn chế.</a:t>
            </a:r>
            <a:endParaRPr lang="en-US" dirty="0" smtClean="0"/>
          </a:p>
          <a:p>
            <a:r>
              <a:rPr lang="vi-VN" smtClean="0">
                <a:latin typeface="Times New Roman" panose="02020603050405020304" pitchFamily="18" charset="0"/>
              </a:rPr>
              <a:t>FSL </a:t>
            </a:r>
            <a:r>
              <a:rPr lang="vi-VN" dirty="0" smtClean="0">
                <a:latin typeface="Times New Roman" panose="02020603050405020304" pitchFamily="18" charset="0"/>
              </a:rPr>
              <a:t>thì chỉ được học trên 1 tập dữ liệu nhỏ được gọi là support set: Tập nhỏ các hình ảnh có nhãn </a:t>
            </a:r>
          </a:p>
          <a:p>
            <a:r>
              <a:rPr lang="vi-VN" dirty="0" smtClean="0">
                <a:latin typeface="Times New Roman" panose="02020603050405020304" pitchFamily="18" charset="0"/>
              </a:rPr>
              <a:t>Mục tiêu của FSL không phải là để mô hình nhận dạng các hình ảnh trong bộ huấn luyện và sau đó thực hiện test trên tập kiểm tra.</a:t>
            </a:r>
          </a:p>
          <a:p>
            <a:r>
              <a:rPr lang="vi-VN" dirty="0" smtClean="0">
                <a:latin typeface="Times New Roman" panose="02020603050405020304" pitchFamily="18" charset="0"/>
              </a:rPr>
              <a:t>Thay vào đó, mục tiêu là “learn to learn” học cách học</a:t>
            </a:r>
          </a:p>
          <a:p>
            <a:r>
              <a:rPr lang="vi-VN" dirty="0" smtClean="0">
                <a:latin typeface="Times New Roman" panose="02020603050405020304" pitchFamily="18" charset="0"/>
              </a:rPr>
              <a:t>Sau khi huấn luyện, bạn có thể cho mô hình xem hai hình ảnh và hỏi liệu chúng có phải là cùng một loại động vật không.</a:t>
            </a:r>
            <a:r>
              <a:rPr lang="en-US" dirty="0" smtClean="0"/>
              <a:t> </a:t>
            </a:r>
          </a:p>
          <a:p>
            <a:r>
              <a:rPr lang="vi-VN" dirty="0" smtClean="0">
                <a:latin typeface="Times New Roman" panose="02020603050405020304" pitchFamily="18" charset="0"/>
              </a:rPr>
              <a:t>mục tiêu là biết sự tương đồng và khác biệt giữa các đối tượng.</a:t>
            </a:r>
          </a:p>
          <a:p>
            <a:r>
              <a:rPr lang="vi-VN" dirty="0" smtClean="0">
                <a:latin typeface="Times New Roman" panose="02020603050405020304" pitchFamily="18" charset="0"/>
              </a:rPr>
              <a:t>Mô hình đã học được sự tương đồng và khác biệt giữa các đối tượng.</a:t>
            </a:r>
          </a:p>
        </p:txBody>
      </p:sp>
      <p:sp>
        <p:nvSpPr>
          <p:cNvPr id="4" name="Slide Number Placeholder 3"/>
          <p:cNvSpPr>
            <a:spLocks noGrp="1"/>
          </p:cNvSpPr>
          <p:nvPr>
            <p:ph type="sldNum" sz="quarter" idx="10"/>
          </p:nvPr>
        </p:nvSpPr>
        <p:spPr/>
        <p:txBody>
          <a:bodyPr/>
          <a:lstStyle/>
          <a:p>
            <a:fld id="{9738A538-4ED4-46A6-8EF4-E71487119A49}" type="slidenum">
              <a:rPr lang="en-US" smtClean="0"/>
              <a:t>6</a:t>
            </a:fld>
            <a:endParaRPr lang="en-US"/>
          </a:p>
        </p:txBody>
      </p:sp>
    </p:spTree>
    <p:extLst>
      <p:ext uri="{BB962C8B-B14F-4D97-AF65-F5344CB8AC3E}">
        <p14:creationId xmlns:p14="http://schemas.microsoft.com/office/powerpoint/2010/main" val="413734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Ở đây </a:t>
            </a:r>
            <a:r>
              <a:rPr lang="en-US" dirty="0" err="1" smtClean="0"/>
              <a:t>nhóm</a:t>
            </a:r>
            <a:r>
              <a:rPr lang="vi-VN" dirty="0" smtClean="0">
                <a:latin typeface="Times New Roman" panose="02020603050405020304" pitchFamily="18" charset="0"/>
              </a:rPr>
              <a:t> so sánh </a:t>
            </a:r>
            <a:r>
              <a:rPr lang="en-US" sz="1200" dirty="0" smtClean="0"/>
              <a:t>Supervised Learning vs</a:t>
            </a:r>
            <a:r>
              <a:rPr lang="en-US" sz="1200" baseline="0" dirty="0" smtClean="0"/>
              <a:t> FSL</a:t>
            </a:r>
            <a:r>
              <a:rPr lang="vi-VN" dirty="0" smtClean="0">
                <a:latin typeface="Times New Roman" panose="02020603050405020304" pitchFamily="18" charset="0"/>
              </a:rPr>
              <a:t>.</a:t>
            </a:r>
            <a:br>
              <a:rPr lang="vi-VN" dirty="0" smtClean="0">
                <a:latin typeface="Times New Roman" panose="02020603050405020304" pitchFamily="18" charset="0"/>
              </a:rPr>
            </a:br>
            <a:r>
              <a:rPr lang="en-US" sz="1200" dirty="0" smtClean="0"/>
              <a:t>Supervised Learning </a:t>
            </a:r>
            <a:r>
              <a:rPr lang="en-US" sz="1200" dirty="0" err="1" smtClean="0"/>
              <a:t>được</a:t>
            </a:r>
            <a:r>
              <a:rPr lang="en-US" sz="1200" baseline="0" dirty="0" smtClean="0"/>
              <a:t> train </a:t>
            </a:r>
            <a:r>
              <a:rPr lang="en-US" sz="1200" baseline="0" dirty="0" err="1" smtClean="0"/>
              <a:t>trên</a:t>
            </a:r>
            <a:r>
              <a:rPr lang="en-US" sz="1200" baseline="0" dirty="0" smtClean="0"/>
              <a:t> </a:t>
            </a:r>
            <a:r>
              <a:rPr lang="vi-VN" dirty="0" smtClean="0">
                <a:latin typeface="Times New Roman" panose="02020603050405020304" pitchFamily="18" charset="0"/>
              </a:rPr>
              <a:t>một bộ huấn luyện lớn.</a:t>
            </a:r>
            <a:br>
              <a:rPr lang="vi-VN" dirty="0" smtClean="0">
                <a:latin typeface="Times New Roman" panose="02020603050405020304" pitchFamily="18" charset="0"/>
              </a:rPr>
            </a:br>
            <a:r>
              <a:rPr lang="vi-VN" dirty="0" smtClean="0">
                <a:latin typeface="Times New Roman" panose="02020603050405020304" pitchFamily="18" charset="0"/>
              </a:rPr>
              <a:t>Sau khi mô hình được huấn luyện, chúng ta có thể sử dụng mô hình để đưa ra dự đoán.</a:t>
            </a:r>
            <a:br>
              <a:rPr lang="vi-VN" dirty="0" smtClean="0">
                <a:latin typeface="Times New Roman" panose="02020603050405020304" pitchFamily="18" charset="0"/>
              </a:rPr>
            </a:br>
            <a:r>
              <a:rPr lang="vi-VN" dirty="0" smtClean="0">
                <a:latin typeface="Times New Roman" panose="02020603050405020304" pitchFamily="18" charset="0"/>
              </a:rPr>
              <a:t>Mẫu kiểm tra chưa từng thấy trước đó; nó không có trong bộ huấn luyện.</a:t>
            </a:r>
            <a:r>
              <a:rPr lang="en-US" baseline="0" dirty="0" smtClean="0"/>
              <a:t> M</a:t>
            </a:r>
            <a:r>
              <a:rPr lang="vi-VN" dirty="0" smtClean="0">
                <a:latin typeface="Times New Roman" panose="02020603050405020304" pitchFamily="18" charset="0"/>
              </a:rPr>
              <a:t>ẫu kiểm tra này thuộc một lớp đã biết.</a:t>
            </a:r>
            <a:br>
              <a:rPr lang="vi-VN" dirty="0" smtClean="0">
                <a:latin typeface="Times New Roman" panose="02020603050405020304" pitchFamily="18" charset="0"/>
              </a:rPr>
            </a:br>
            <a:r>
              <a:rPr lang="vi-VN" dirty="0" smtClean="0">
                <a:latin typeface="Times New Roman" panose="02020603050405020304" pitchFamily="18" charset="0"/>
              </a:rPr>
              <a:t>Mẫu kiểm tra là một con husky.</a:t>
            </a:r>
            <a:br>
              <a:rPr lang="vi-VN" dirty="0" smtClean="0">
                <a:latin typeface="Times New Roman" panose="02020603050405020304" pitchFamily="18" charset="0"/>
              </a:rPr>
            </a:br>
            <a:r>
              <a:rPr lang="vi-VN" dirty="0" smtClean="0">
                <a:latin typeface="Times New Roman" panose="02020603050405020304" pitchFamily="18" charset="0"/>
              </a:rPr>
              <a:t>Nó thuộc lớp này.</a:t>
            </a:r>
            <a:br>
              <a:rPr lang="vi-VN" dirty="0" smtClean="0">
                <a:latin typeface="Times New Roman" panose="02020603050405020304" pitchFamily="18" charset="0"/>
              </a:rPr>
            </a:br>
            <a:r>
              <a:rPr lang="vi-VN" dirty="0" smtClean="0">
                <a:latin typeface="Times New Roman" panose="02020603050405020304" pitchFamily="18" charset="0"/>
              </a:rPr>
              <a:t>Có hàng trăm mẫu thuộc lớp "husky".</a:t>
            </a:r>
            <a:r>
              <a:rPr lang="en-US" dirty="0" smtClean="0"/>
              <a:t> </a:t>
            </a:r>
            <a:endParaRPr lang="en-US" dirty="0"/>
          </a:p>
        </p:txBody>
      </p:sp>
      <p:sp>
        <p:nvSpPr>
          <p:cNvPr id="4" name="Slide Number Placeholder 3"/>
          <p:cNvSpPr>
            <a:spLocks noGrp="1"/>
          </p:cNvSpPr>
          <p:nvPr>
            <p:ph type="sldNum" sz="quarter" idx="10"/>
          </p:nvPr>
        </p:nvSpPr>
        <p:spPr/>
        <p:txBody>
          <a:bodyPr/>
          <a:lstStyle/>
          <a:p>
            <a:fld id="{C0B264EC-05DC-4B08-93A0-CE53A02C95F7}" type="slidenum">
              <a:rPr lang="en-US" smtClean="0"/>
              <a:t>7</a:t>
            </a:fld>
            <a:endParaRPr lang="en-US"/>
          </a:p>
        </p:txBody>
      </p:sp>
    </p:spTree>
    <p:extLst>
      <p:ext uri="{BB962C8B-B14F-4D97-AF65-F5344CB8AC3E}">
        <p14:creationId xmlns:p14="http://schemas.microsoft.com/office/powerpoint/2010/main" val="409636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FSL </a:t>
            </a:r>
            <a:r>
              <a:rPr lang="en-US" dirty="0" err="1" smtClean="0"/>
              <a:t>là</a:t>
            </a:r>
            <a:r>
              <a:rPr lang="en-US" baseline="0" dirty="0" smtClean="0"/>
              <a:t> </a:t>
            </a:r>
            <a:r>
              <a:rPr lang="vi-VN" dirty="0" smtClean="0">
                <a:latin typeface="Times New Roman" panose="02020603050405020304" pitchFamily="18" charset="0"/>
              </a:rPr>
              <a:t>một vấn đề khác.</a:t>
            </a:r>
            <a:r>
              <a:rPr lang="en-US" baseline="0" dirty="0" smtClean="0"/>
              <a:t> </a:t>
            </a:r>
            <a:r>
              <a:rPr lang="vi-VN" dirty="0" smtClean="0">
                <a:latin typeface="Times New Roman" panose="02020603050405020304" pitchFamily="18" charset="0"/>
              </a:rPr>
              <a:t>Mẫu truy vấn chưa từng thấy trước đó.</a:t>
            </a:r>
            <a:r>
              <a:rPr lang="en-US" baseline="0" dirty="0" smtClean="0"/>
              <a:t> </a:t>
            </a:r>
            <a:r>
              <a:rPr lang="vi-VN" dirty="0" smtClean="0">
                <a:latin typeface="Times New Roman" panose="02020603050405020304" pitchFamily="18" charset="0"/>
              </a:rPr>
              <a:t>Hơn nữa, mẫu truy vấn thuộc một lớp không rõ.</a:t>
            </a:r>
            <a:br>
              <a:rPr lang="vi-VN" dirty="0" smtClean="0">
                <a:latin typeface="Times New Roman" panose="02020603050405020304" pitchFamily="18" charset="0"/>
              </a:rPr>
            </a:br>
            <a:r>
              <a:rPr lang="vi-VN" dirty="0" smtClean="0">
                <a:latin typeface="Times New Roman" panose="02020603050405020304" pitchFamily="18" charset="0"/>
              </a:rPr>
              <a:t>Mẫu truy vấn là một con thỏ.</a:t>
            </a:r>
            <a:br>
              <a:rPr lang="vi-VN" dirty="0" smtClean="0">
                <a:latin typeface="Times New Roman" panose="02020603050405020304" pitchFamily="18" charset="0"/>
              </a:rPr>
            </a:br>
            <a:r>
              <a:rPr lang="vi-VN" dirty="0" smtClean="0">
                <a:latin typeface="Times New Roman" panose="02020603050405020304" pitchFamily="18" charset="0"/>
              </a:rPr>
              <a:t>Nó không có trong các lớp trong bộ huấn luyện.</a:t>
            </a:r>
            <a:br>
              <a:rPr lang="vi-VN" dirty="0" smtClean="0">
                <a:latin typeface="Times New Roman" panose="02020603050405020304" pitchFamily="18" charset="0"/>
              </a:rPr>
            </a:br>
            <a:r>
              <a:rPr lang="vi-VN" dirty="0" smtClean="0">
                <a:latin typeface="Times New Roman" panose="02020603050405020304" pitchFamily="18" charset="0"/>
              </a:rPr>
              <a:t>Mô hình chưa từng thấy bất kỳ con thỏ nào trong quá trình huấn luyện.</a:t>
            </a:r>
            <a:br>
              <a:rPr lang="vi-VN" dirty="0" smtClean="0">
                <a:latin typeface="Times New Roman" panose="02020603050405020304" pitchFamily="18" charset="0"/>
              </a:rPr>
            </a:br>
            <a:r>
              <a:rPr lang="vi-VN" dirty="0" smtClean="0">
                <a:latin typeface="Times New Roman" panose="02020603050405020304" pitchFamily="18" charset="0"/>
              </a:rPr>
              <a:t>Đây là sự khác biệt chính so với học có giám sát truyền thống.</a:t>
            </a:r>
            <a:br>
              <a:rPr lang="vi-VN" dirty="0" smtClean="0">
                <a:latin typeface="Times New Roman" panose="02020603050405020304" pitchFamily="18" charset="0"/>
              </a:rPr>
            </a:br>
            <a:r>
              <a:rPr lang="vi-VN" dirty="0" smtClean="0">
                <a:latin typeface="Times New Roman" panose="02020603050405020304" pitchFamily="18" charset="0"/>
              </a:rPr>
              <a:t>Bộ huấn luyện không có lớp thỏ,</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không</a:t>
            </a:r>
            <a:r>
              <a:rPr lang="en-US" dirty="0" smtClean="0"/>
              <a:t> </a:t>
            </a:r>
            <a:r>
              <a:rPr lang="en-US" dirty="0" err="1" smtClean="0"/>
              <a:t>biết</a:t>
            </a:r>
            <a:r>
              <a:rPr lang="en-US" dirty="0" smtClean="0"/>
              <a:t> </a:t>
            </a:r>
            <a:r>
              <a:rPr lang="en-US" dirty="0" err="1" smtClean="0"/>
              <a:t>mẫu</a:t>
            </a:r>
            <a:r>
              <a:rPr lang="en-US" dirty="0" smtClean="0"/>
              <a:t> </a:t>
            </a:r>
            <a:r>
              <a:rPr lang="en-US" dirty="0" err="1" smtClean="0"/>
              <a:t>truy</a:t>
            </a:r>
            <a:r>
              <a:rPr lang="en-US" dirty="0" smtClean="0"/>
              <a:t> </a:t>
            </a:r>
            <a:r>
              <a:rPr lang="en-US" dirty="0" err="1" smtClean="0"/>
              <a:t>vấn</a:t>
            </a:r>
            <a:r>
              <a:rPr lang="en-US" dirty="0" smtClean="0"/>
              <a:t> </a:t>
            </a:r>
            <a:r>
              <a:rPr lang="en-US" dirty="0" err="1" smtClean="0"/>
              <a:t>là</a:t>
            </a:r>
            <a:r>
              <a:rPr lang="en-US" dirty="0" smtClean="0"/>
              <a:t> </a:t>
            </a:r>
            <a:r>
              <a:rPr lang="en-US" dirty="0" err="1" smtClean="0"/>
              <a:t>gì</a:t>
            </a:r>
            <a:r>
              <a:rPr lang="en-US" dirty="0" smtClean="0"/>
              <a:t>.</a:t>
            </a:r>
            <a:endParaRPr lang="vi-VN" dirty="0" smtClean="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C0B264EC-05DC-4B08-93A0-CE53A02C95F7}" type="slidenum">
              <a:rPr lang="en-US" smtClean="0"/>
              <a:t>8</a:t>
            </a:fld>
            <a:endParaRPr lang="en-US"/>
          </a:p>
        </p:txBody>
      </p:sp>
    </p:spTree>
    <p:extLst>
      <p:ext uri="{BB962C8B-B14F-4D97-AF65-F5344CB8AC3E}">
        <p14:creationId xmlns:p14="http://schemas.microsoft.com/office/powerpoint/2010/main" val="407923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cho</a:t>
            </a:r>
            <a:r>
              <a:rPr lang="en-US" dirty="0" smtClean="0"/>
              <a:t> </a:t>
            </a:r>
            <a:r>
              <a:rPr lang="en-US" dirty="0" err="1" smtClean="0"/>
              <a:t>mô</a:t>
            </a:r>
            <a:r>
              <a:rPr lang="en-US" dirty="0" smtClean="0"/>
              <a:t> </a:t>
            </a:r>
            <a:r>
              <a:rPr lang="en-US" dirty="0" err="1" smtClean="0"/>
              <a:t>hình</a:t>
            </a:r>
            <a:r>
              <a:rPr lang="en-US" dirty="0" smtClean="0"/>
              <a:t> </a:t>
            </a:r>
            <a:r>
              <a:rPr lang="en-US" dirty="0" err="1" smtClean="0"/>
              <a:t>xem</a:t>
            </a:r>
            <a:r>
              <a:rPr lang="en-US" dirty="0" smtClean="0"/>
              <a:t> </a:t>
            </a:r>
            <a:r>
              <a:rPr lang="en-US" dirty="0" err="1" smtClean="0"/>
              <a:t>các</a:t>
            </a:r>
            <a:r>
              <a:rPr lang="en-US" dirty="0" smtClean="0"/>
              <a:t> </a:t>
            </a:r>
            <a:r>
              <a:rPr lang="en-US" dirty="0" err="1" smtClean="0"/>
              <a:t>thẻ</a:t>
            </a:r>
            <a:r>
              <a:rPr lang="en-US" dirty="0" smtClean="0"/>
              <a:t>.</a:t>
            </a:r>
            <a:br>
              <a:rPr lang="en-US" dirty="0" smtClean="0"/>
            </a:br>
            <a:r>
              <a:rPr lang="en-US" dirty="0" err="1" smtClean="0"/>
              <a:t>Mỗi</a:t>
            </a:r>
            <a:r>
              <a:rPr lang="en-US" dirty="0" smtClean="0"/>
              <a:t> </a:t>
            </a:r>
            <a:r>
              <a:rPr lang="en-US" dirty="0" err="1" smtClean="0"/>
              <a:t>thẻ</a:t>
            </a:r>
            <a:r>
              <a:rPr lang="en-US" dirty="0" smtClean="0"/>
              <a:t> </a:t>
            </a:r>
            <a:r>
              <a:rPr lang="en-US" dirty="0" err="1" smtClean="0"/>
              <a:t>có</a:t>
            </a:r>
            <a:r>
              <a:rPr lang="en-US" dirty="0" smtClean="0"/>
              <a:t> </a:t>
            </a:r>
            <a:r>
              <a:rPr lang="en-US" dirty="0" err="1" smtClean="0"/>
              <a:t>một</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và</a:t>
            </a:r>
            <a:r>
              <a:rPr lang="en-US" dirty="0" smtClean="0"/>
              <a:t> </a:t>
            </a:r>
            <a:r>
              <a:rPr lang="en-US" dirty="0" err="1" smtClean="0"/>
              <a:t>tên</a:t>
            </a:r>
            <a:r>
              <a:rPr lang="en-US" dirty="0" smtClean="0"/>
              <a:t>.</a:t>
            </a:r>
            <a:r>
              <a:rPr lang="en-US" baseline="0" dirty="0" smtClean="0"/>
              <a:t> </a:t>
            </a:r>
            <a:r>
              <a:rPr lang="en-US" dirty="0" err="1" smtClean="0"/>
              <a:t>Bộ</a:t>
            </a:r>
            <a:r>
              <a:rPr lang="en-US" dirty="0" smtClean="0"/>
              <a:t> </a:t>
            </a:r>
            <a:r>
              <a:rPr lang="en-US" dirty="0" err="1" smtClean="0"/>
              <a:t>thẻ</a:t>
            </a:r>
            <a:r>
              <a:rPr lang="en-US" dirty="0" smtClean="0"/>
              <a:t> </a:t>
            </a:r>
            <a:r>
              <a:rPr lang="en-US" dirty="0" err="1" smtClean="0"/>
              <a:t>là</a:t>
            </a:r>
            <a:r>
              <a:rPr lang="en-US" dirty="0" smtClean="0"/>
              <a:t> </a:t>
            </a:r>
            <a:r>
              <a:rPr lang="en-US" dirty="0" err="1" smtClean="0"/>
              <a:t>bộ</a:t>
            </a:r>
            <a:r>
              <a:rPr lang="en-US" dirty="0" smtClean="0"/>
              <a:t> </a:t>
            </a:r>
            <a:r>
              <a:rPr lang="en-US" dirty="0" err="1" smtClean="0"/>
              <a:t>hỗ</a:t>
            </a:r>
            <a:r>
              <a:rPr lang="en-US" dirty="0" smtClean="0"/>
              <a:t> </a:t>
            </a:r>
            <a:r>
              <a:rPr lang="en-US" dirty="0" err="1" smtClean="0"/>
              <a:t>trợ</a:t>
            </a:r>
            <a:r>
              <a:rPr lang="en-US" dirty="0" smtClean="0"/>
              <a:t>.</a:t>
            </a:r>
            <a:br>
              <a:rPr lang="en-US" dirty="0" smtClean="0"/>
            </a:br>
            <a:r>
              <a:rPr lang="en-US" dirty="0" err="1" smtClean="0"/>
              <a:t>Bằng</a:t>
            </a:r>
            <a:r>
              <a:rPr lang="en-US" dirty="0" smtClean="0"/>
              <a:t> </a:t>
            </a:r>
            <a:r>
              <a:rPr lang="en-US" dirty="0" err="1" smtClean="0"/>
              <a:t>cách</a:t>
            </a:r>
            <a:r>
              <a:rPr lang="en-US" dirty="0" smtClean="0"/>
              <a:t> so </a:t>
            </a:r>
            <a:r>
              <a:rPr lang="en-US" dirty="0" err="1" smtClean="0"/>
              <a:t>sánh</a:t>
            </a:r>
            <a:r>
              <a:rPr lang="en-US" dirty="0" smtClean="0"/>
              <a:t> </a:t>
            </a:r>
            <a:r>
              <a:rPr lang="en-US" dirty="0" err="1" smtClean="0"/>
              <a:t>truy</a:t>
            </a:r>
            <a:r>
              <a:rPr lang="en-US" dirty="0" smtClean="0"/>
              <a:t> </a:t>
            </a:r>
            <a:r>
              <a:rPr lang="en-US" dirty="0" err="1" smtClean="0"/>
              <a:t>vấn</a:t>
            </a:r>
            <a:r>
              <a:rPr lang="en-US" dirty="0" smtClean="0"/>
              <a:t> </a:t>
            </a:r>
            <a:r>
              <a:rPr lang="en-US" dirty="0" err="1" smtClean="0"/>
              <a:t>với</a:t>
            </a:r>
            <a:r>
              <a:rPr lang="en-US" dirty="0" smtClean="0"/>
              <a:t> </a:t>
            </a:r>
            <a:r>
              <a:rPr lang="en-US" dirty="0" err="1" smtClean="0"/>
              <a:t>các</a:t>
            </a:r>
            <a:r>
              <a:rPr lang="en-US" dirty="0" smtClean="0"/>
              <a:t> </a:t>
            </a:r>
            <a:r>
              <a:rPr lang="en-US" dirty="0" err="1" smtClean="0"/>
              <a:t>thẻ</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tìm</a:t>
            </a:r>
            <a:r>
              <a:rPr lang="en-US" dirty="0" smtClean="0"/>
              <a:t> </a:t>
            </a:r>
            <a:r>
              <a:rPr lang="en-US" dirty="0" err="1" smtClean="0"/>
              <a:t>thấy</a:t>
            </a:r>
            <a:r>
              <a:rPr lang="en-US" dirty="0" smtClean="0"/>
              <a:t> </a:t>
            </a:r>
            <a:r>
              <a:rPr lang="en-US" dirty="0" err="1" smtClean="0"/>
              <a:t>truy</a:t>
            </a:r>
            <a:r>
              <a:rPr lang="en-US" dirty="0" smtClean="0"/>
              <a:t> </a:t>
            </a:r>
            <a:r>
              <a:rPr lang="en-US" dirty="0" err="1" smtClean="0"/>
              <a:t>vấn</a:t>
            </a:r>
            <a:r>
              <a:rPr lang="en-US" dirty="0" smtClean="0"/>
              <a:t> </a:t>
            </a:r>
            <a:r>
              <a:rPr lang="en-US" dirty="0" err="1" smtClean="0"/>
              <a:t>giống</a:t>
            </a:r>
            <a:r>
              <a:rPr lang="en-US" dirty="0" smtClean="0"/>
              <a:t> </a:t>
            </a:r>
            <a:r>
              <a:rPr lang="en-US" dirty="0" err="1" smtClean="0"/>
              <a:t>nhất</a:t>
            </a:r>
            <a:r>
              <a:rPr lang="en-US" dirty="0" smtClean="0"/>
              <a:t> </a:t>
            </a:r>
            <a:r>
              <a:rPr lang="en-US" dirty="0" err="1" smtClean="0"/>
              <a:t>với</a:t>
            </a:r>
            <a:r>
              <a:rPr lang="en-US" dirty="0" smtClean="0"/>
              <a:t> </a:t>
            </a:r>
            <a:r>
              <a:rPr lang="en-US" dirty="0" err="1" smtClean="0"/>
              <a:t>thẻ</a:t>
            </a:r>
            <a:r>
              <a:rPr lang="en-US" dirty="0" smtClean="0"/>
              <a:t> </a:t>
            </a:r>
            <a:r>
              <a:rPr lang="en-US" dirty="0" err="1" smtClean="0"/>
              <a:t>thỏ</a:t>
            </a:r>
            <a:r>
              <a:rPr lang="en-US" dirty="0" smtClean="0"/>
              <a:t>.</a:t>
            </a:r>
            <a:br>
              <a:rPr lang="en-US" dirty="0" smtClean="0"/>
            </a:br>
            <a:r>
              <a:rPr lang="en-US" dirty="0" err="1" smtClean="0"/>
              <a:t>Vì</a:t>
            </a:r>
            <a:r>
              <a:rPr lang="en-US" dirty="0" smtClean="0"/>
              <a:t> </a:t>
            </a:r>
            <a:r>
              <a:rPr lang="en-US" dirty="0" err="1" smtClean="0"/>
              <a:t>vậy</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đoán</a:t>
            </a:r>
            <a:r>
              <a:rPr lang="en-US" dirty="0" smtClean="0"/>
              <a:t> </a:t>
            </a:r>
            <a:r>
              <a:rPr lang="en-US" dirty="0" err="1" smtClean="0"/>
              <a:t>rằng</a:t>
            </a:r>
            <a:r>
              <a:rPr lang="en-US" dirty="0" smtClean="0"/>
              <a:t> </a:t>
            </a:r>
            <a:r>
              <a:rPr lang="en-US" dirty="0" err="1" smtClean="0"/>
              <a:t>truy</a:t>
            </a:r>
            <a:r>
              <a:rPr lang="en-US" dirty="0" smtClean="0"/>
              <a:t> </a:t>
            </a:r>
            <a:r>
              <a:rPr lang="en-US" dirty="0" err="1" smtClean="0"/>
              <a:t>vấn</a:t>
            </a:r>
            <a:r>
              <a:rPr lang="en-US" dirty="0" smtClean="0"/>
              <a:t> </a:t>
            </a:r>
            <a:r>
              <a:rPr lang="en-US" dirty="0" err="1" smtClean="0"/>
              <a:t>là</a:t>
            </a:r>
            <a:r>
              <a:rPr lang="en-US" dirty="0" smtClean="0"/>
              <a:t> </a:t>
            </a:r>
            <a:r>
              <a:rPr lang="en-US" dirty="0" err="1" smtClean="0"/>
              <a:t>một</a:t>
            </a:r>
            <a:r>
              <a:rPr lang="en-US" dirty="0" smtClean="0"/>
              <a:t> con </a:t>
            </a:r>
            <a:r>
              <a:rPr lang="en-US" dirty="0" err="1" smtClean="0"/>
              <a:t>thỏ</a:t>
            </a:r>
            <a:r>
              <a:rPr lang="en-US" dirty="0" smtClean="0"/>
              <a:t>.</a:t>
            </a:r>
          </a:p>
          <a:p>
            <a:endParaRPr lang="en-US" dirty="0"/>
          </a:p>
        </p:txBody>
      </p:sp>
      <p:sp>
        <p:nvSpPr>
          <p:cNvPr id="4" name="Slide Number Placeholder 3"/>
          <p:cNvSpPr>
            <a:spLocks noGrp="1"/>
          </p:cNvSpPr>
          <p:nvPr>
            <p:ph type="sldNum" sz="quarter" idx="10"/>
          </p:nvPr>
        </p:nvSpPr>
        <p:spPr/>
        <p:txBody>
          <a:bodyPr/>
          <a:lstStyle/>
          <a:p>
            <a:fld id="{C0B264EC-05DC-4B08-93A0-CE53A02C95F7}" type="slidenum">
              <a:rPr lang="en-US" smtClean="0"/>
              <a:t>9</a:t>
            </a:fld>
            <a:endParaRPr lang="en-US"/>
          </a:p>
        </p:txBody>
      </p:sp>
    </p:spTree>
    <p:extLst>
      <p:ext uri="{BB962C8B-B14F-4D97-AF65-F5344CB8AC3E}">
        <p14:creationId xmlns:p14="http://schemas.microsoft.com/office/powerpoint/2010/main" val="17942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Suppport</a:t>
            </a:r>
            <a:r>
              <a:rPr lang="en-US" baseline="0" dirty="0" smtClean="0"/>
              <a:t> set </a:t>
            </a:r>
            <a:r>
              <a:rPr lang="en-US" baseline="0" dirty="0" err="1" smtClean="0"/>
              <a:t>là</a:t>
            </a:r>
            <a:r>
              <a:rPr lang="en-US" baseline="0" dirty="0" smtClean="0"/>
              <a:t> 4 </a:t>
            </a:r>
            <a:r>
              <a:rPr lang="en-US" baseline="0" dirty="0" err="1" smtClean="0"/>
              <a:t>lớp</a:t>
            </a:r>
            <a:r>
              <a:rPr lang="en-US" baseline="0" dirty="0" smtClean="0"/>
              <a:t> </a:t>
            </a:r>
            <a:r>
              <a:rPr lang="en-US" baseline="0" dirty="0" smtClean="0">
                <a:sym typeface="Wingdings" panose="05000000000000000000" pitchFamily="2" charset="2"/>
              </a:rPr>
              <a:t> k =4</a:t>
            </a:r>
          </a:p>
          <a:p>
            <a:r>
              <a:rPr lang="en-US" baseline="0" dirty="0" err="1" smtClean="0">
                <a:sym typeface="Wingdings" panose="05000000000000000000" pitchFamily="2" charset="2"/>
              </a:rPr>
              <a:t>Mỗi</a:t>
            </a:r>
            <a:r>
              <a:rPr lang="en-US" baseline="0" dirty="0" smtClean="0">
                <a:sym typeface="Wingdings" panose="05000000000000000000" pitchFamily="2" charset="2"/>
              </a:rPr>
              <a:t> </a:t>
            </a:r>
            <a:r>
              <a:rPr lang="en-US" baseline="0" dirty="0" err="1" smtClean="0">
                <a:sym typeface="Wingdings" panose="05000000000000000000" pitchFamily="2" charset="2"/>
              </a:rPr>
              <a:t>lớp</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2 </a:t>
            </a:r>
            <a:r>
              <a:rPr lang="en-US" baseline="0" dirty="0" err="1" smtClean="0">
                <a:sym typeface="Wingdings" panose="05000000000000000000" pitchFamily="2" charset="2"/>
              </a:rPr>
              <a:t>mẫu</a:t>
            </a:r>
            <a:r>
              <a:rPr lang="en-US" baseline="0" dirty="0" smtClean="0">
                <a:sym typeface="Wingdings" panose="05000000000000000000" pitchFamily="2" charset="2"/>
              </a:rPr>
              <a:t>  n = 2</a:t>
            </a:r>
          </a:p>
          <a:p>
            <a:r>
              <a:rPr lang="en-US" baseline="0" dirty="0" err="1" smtClean="0">
                <a:sym typeface="Wingdings" panose="05000000000000000000" pitchFamily="2" charset="2"/>
              </a:rPr>
              <a:t>Vậy</a:t>
            </a:r>
            <a:r>
              <a:rPr lang="en-US" baseline="0" dirty="0" smtClean="0">
                <a:sym typeface="Wingdings" panose="05000000000000000000" pitchFamily="2" charset="2"/>
              </a:rPr>
              <a:t> </a:t>
            </a:r>
            <a:r>
              <a:rPr lang="en-US" baseline="0" dirty="0" err="1" smtClean="0">
                <a:sym typeface="Wingdings" panose="05000000000000000000" pitchFamily="2" charset="2"/>
              </a:rPr>
              <a:t>gọi</a:t>
            </a:r>
            <a:r>
              <a:rPr lang="en-US" baseline="0" dirty="0" smtClean="0">
                <a:sym typeface="Wingdings" panose="05000000000000000000" pitchFamily="2" charset="2"/>
              </a:rPr>
              <a:t> </a:t>
            </a:r>
            <a:r>
              <a:rPr lang="en-US" baseline="0" dirty="0" err="1" smtClean="0">
                <a:sym typeface="Wingdings" panose="05000000000000000000" pitchFamily="2" charset="2"/>
              </a:rPr>
              <a:t>là</a:t>
            </a:r>
            <a:r>
              <a:rPr lang="en-US" baseline="0" dirty="0" smtClean="0">
                <a:sym typeface="Wingdings" panose="05000000000000000000" pitchFamily="2" charset="2"/>
              </a:rPr>
              <a:t> FSL 4way 2shot</a:t>
            </a:r>
            <a:endParaRPr lang="en-US" dirty="0"/>
          </a:p>
        </p:txBody>
      </p:sp>
      <p:sp>
        <p:nvSpPr>
          <p:cNvPr id="4" name="Slide Number Placeholder 3"/>
          <p:cNvSpPr>
            <a:spLocks noGrp="1"/>
          </p:cNvSpPr>
          <p:nvPr>
            <p:ph type="sldNum" sz="quarter" idx="10"/>
          </p:nvPr>
        </p:nvSpPr>
        <p:spPr/>
        <p:txBody>
          <a:bodyPr/>
          <a:lstStyle/>
          <a:p>
            <a:fld id="{9738A538-4ED4-46A6-8EF4-E71487119A49}" type="slidenum">
              <a:rPr lang="en-US" smtClean="0"/>
              <a:t>10</a:t>
            </a:fld>
            <a:endParaRPr lang="en-US"/>
          </a:p>
        </p:txBody>
      </p:sp>
    </p:spTree>
    <p:extLst>
      <p:ext uri="{BB962C8B-B14F-4D97-AF65-F5344CB8AC3E}">
        <p14:creationId xmlns:p14="http://schemas.microsoft.com/office/powerpoint/2010/main" val="30669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latin typeface="Times New Roman" panose="02020603050405020304" pitchFamily="18" charset="0"/>
              </a:rPr>
              <a:t>Lý do </a:t>
            </a:r>
            <a:r>
              <a:rPr lang="en-US" dirty="0" err="1" smtClean="0">
                <a:latin typeface="Times New Roman" panose="02020603050405020304" pitchFamily="18" charset="0"/>
              </a:rPr>
              <a:t>để</a:t>
            </a:r>
            <a:r>
              <a:rPr lang="en-US" baseline="0" dirty="0" smtClean="0">
                <a:latin typeface="Times New Roman" panose="02020603050405020304" pitchFamily="18" charset="0"/>
              </a:rPr>
              <a:t> </a:t>
            </a:r>
            <a:r>
              <a:rPr lang="vi-VN" dirty="0" smtClean="0">
                <a:latin typeface="Times New Roman" panose="02020603050405020304" pitchFamily="18" charset="0"/>
              </a:rPr>
              <a:t>nghiên cứu học máy cho các mạng có thuộc tính là vì các mạng có thuộc tính là một dạng tổng quát hơn của đồ thị thực tế. Nó mạnh mẽ trong việc mô hình hóa các hệ thống có cấu trúc đồ thị khác nhau, chẳng hạn như các mạng xã hội</a:t>
            </a:r>
            <a:r>
              <a:rPr lang="en-US" dirty="0" smtClean="0"/>
              <a:t>.</a:t>
            </a:r>
            <a:r>
              <a:rPr lang="vi-VN" dirty="0" smtClean="0">
                <a:latin typeface="Times New Roman" panose="02020603050405020304" pitchFamily="18" charset="0"/>
              </a:rPr>
              <a:t> Đối với một mạng có thuộc tính, có hai loại thông tin khác nhau, đó là thuộc tính của nút và cấu trúc của mạng. Ví dụ, trên các nền tảng mạng xã hội</a:t>
            </a:r>
            <a:endParaRPr lang="en-US" dirty="0" smtClean="0">
              <a:latin typeface="Times New Roman" panose="02020603050405020304" pitchFamily="18" charset="0"/>
            </a:endParaRPr>
          </a:p>
          <a:p>
            <a:r>
              <a:rPr lang="vi-VN" b="1" dirty="0" smtClean="0">
                <a:latin typeface="Times New Roman" panose="02020603050405020304" pitchFamily="18" charset="0"/>
              </a:rPr>
              <a:t>(Node)</a:t>
            </a:r>
            <a:r>
              <a:rPr lang="vi-VN" dirty="0" smtClean="0">
                <a:latin typeface="Times New Roman" panose="02020603050405020304" pitchFamily="18" charset="0"/>
              </a:rPr>
              <a:t>: Đại diện cho người dùng. Các thuộc tính có thể bao gồm tên, tuổi, giới tính, vị trí, sở thích, v.v.</a:t>
            </a:r>
            <a:r>
              <a:rPr lang="en-US" dirty="0" smtClean="0"/>
              <a:t> </a:t>
            </a:r>
          </a:p>
          <a:p>
            <a:r>
              <a:rPr lang="vi-VN" b="1" dirty="0" smtClean="0">
                <a:latin typeface="Times New Roman" panose="02020603050405020304" pitchFamily="18" charset="0"/>
              </a:rPr>
              <a:t>Cạnh (Edge)</a:t>
            </a:r>
            <a:r>
              <a:rPr lang="vi-VN" dirty="0" smtClean="0">
                <a:latin typeface="Times New Roman" panose="02020603050405020304" pitchFamily="18" charset="0"/>
              </a:rPr>
              <a:t>: Đại diện cho mối quan hệ giữa người dùng. Các thuộc tính có thể bao gồm loại mối quan hệ (bạn bè, đồng nghiệp), tần suất tương tác, mức độ thân thiết, v.v. Sau đó, chúng ta có thể tự nhiên xây dựng một mạng có thuộc tính để đại diện cho mạng xã hội này.</a:t>
            </a:r>
          </a:p>
          <a:p>
            <a:endParaRPr lang="vi-VN"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738A538-4ED4-46A6-8EF4-E71487119A49}" type="slidenum">
              <a:rPr lang="en-US" smtClean="0"/>
              <a:t>11</a:t>
            </a:fld>
            <a:endParaRPr lang="en-US"/>
          </a:p>
        </p:txBody>
      </p:sp>
    </p:spTree>
    <p:extLst>
      <p:ext uri="{BB962C8B-B14F-4D97-AF65-F5344CB8AC3E}">
        <p14:creationId xmlns:p14="http://schemas.microsoft.com/office/powerpoint/2010/main" val="263820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1D8BD707-D9CF-40AE-B4C6-C98DA3205C09}" type="datetimeFigureOut">
              <a:rPr lang="en-US" smtClean="0"/>
              <a:pPr/>
              <a:t>7/26/2024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gif"/></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omments" Target="../comments/comment2.xml"/><Relationship Id="rId5" Type="http://schemas.openxmlformats.org/officeDocument/2006/relationships/image" Target="../media/image41.png"/><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 Type="http://schemas.openxmlformats.org/officeDocument/2006/relationships/notesSlide" Target="../notesSlides/notesSlide5.xml"/><Relationship Id="rId16"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5" Type="http://schemas.openxmlformats.org/officeDocument/2006/relationships/image" Target="../media/image2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9.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 Type="http://schemas.openxmlformats.org/officeDocument/2006/relationships/notesSlide" Target="../notesSlides/notesSlide6.xml"/><Relationship Id="rId16"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5" Type="http://schemas.openxmlformats.org/officeDocument/2006/relationships/image" Target="../media/image2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9.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17.jpg"/><Relationship Id="rId18" Type="http://schemas.openxmlformats.org/officeDocument/2006/relationships/image" Target="../media/image22.jpg"/><Relationship Id="rId3" Type="http://schemas.openxmlformats.org/officeDocument/2006/relationships/image" Target="../media/image30.jpg"/><Relationship Id="rId21" Type="http://schemas.openxmlformats.org/officeDocument/2006/relationships/image" Target="../media/image25.jpg"/><Relationship Id="rId7" Type="http://schemas.openxmlformats.org/officeDocument/2006/relationships/image" Target="../media/image34.jpg"/><Relationship Id="rId12" Type="http://schemas.openxmlformats.org/officeDocument/2006/relationships/image" Target="../media/image16.jpg"/><Relationship Id="rId17" Type="http://schemas.openxmlformats.org/officeDocument/2006/relationships/image" Target="../media/image21.jpg"/><Relationship Id="rId2" Type="http://schemas.openxmlformats.org/officeDocument/2006/relationships/notesSlide" Target="../notesSlides/notesSlide7.xml"/><Relationship Id="rId16" Type="http://schemas.openxmlformats.org/officeDocument/2006/relationships/image" Target="../media/image20.jpg"/><Relationship Id="rId20"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15.jpg"/><Relationship Id="rId24" Type="http://schemas.openxmlformats.org/officeDocument/2006/relationships/image" Target="../media/image29.jpg"/><Relationship Id="rId5" Type="http://schemas.openxmlformats.org/officeDocument/2006/relationships/image" Target="../media/image32.jpg"/><Relationship Id="rId15" Type="http://schemas.openxmlformats.org/officeDocument/2006/relationships/image" Target="../media/image19.jpg"/><Relationship Id="rId23" Type="http://schemas.openxmlformats.org/officeDocument/2006/relationships/image" Target="../media/image27.jpg"/><Relationship Id="rId10" Type="http://schemas.openxmlformats.org/officeDocument/2006/relationships/image" Target="../media/image14.jpg"/><Relationship Id="rId19" Type="http://schemas.openxmlformats.org/officeDocument/2006/relationships/image" Target="../media/image23.jpg"/><Relationship Id="rId4" Type="http://schemas.openxmlformats.org/officeDocument/2006/relationships/image" Target="../media/image31.jpg"/><Relationship Id="rId9" Type="http://schemas.openxmlformats.org/officeDocument/2006/relationships/image" Target="../media/image13.jpg"/><Relationship Id="rId14" Type="http://schemas.openxmlformats.org/officeDocument/2006/relationships/image" Target="../media/image18.jpg"/><Relationship Id="rId22"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23005"/>
            <a:ext cx="15555091" cy="4159707"/>
            <a:chOff x="0" y="-69779"/>
            <a:chExt cx="20740121" cy="5546276"/>
          </a:xfrm>
        </p:grpSpPr>
        <p:sp>
          <p:nvSpPr>
            <p:cNvPr id="3" name="TextBox 3"/>
            <p:cNvSpPr txBox="1"/>
            <p:nvPr/>
          </p:nvSpPr>
          <p:spPr>
            <a:xfrm>
              <a:off x="0" y="1272739"/>
              <a:ext cx="20740121" cy="2447925"/>
            </a:xfrm>
            <a:prstGeom prst="rect">
              <a:avLst/>
            </a:prstGeom>
          </p:spPr>
          <p:txBody>
            <a:bodyPr lIns="0" tIns="0" rIns="0" bIns="0" rtlCol="0" anchor="t">
              <a:spAutoFit/>
            </a:bodyPr>
            <a:lstStyle/>
            <a:p>
              <a:pPr algn="ctr">
                <a:lnSpc>
                  <a:spcPts val="7200"/>
                </a:lnSpc>
              </a:pPr>
              <a:r>
                <a:rPr lang="en-US" sz="6000" u="sng" dirty="0">
                  <a:solidFill>
                    <a:srgbClr val="FFFAEF"/>
                  </a:solidFill>
                  <a:latin typeface="Times New Roman" panose="02020603050405020304" pitchFamily="18" charset="0"/>
                  <a:ea typeface="Baloo"/>
                  <a:cs typeface="Times New Roman" panose="02020603050405020304" pitchFamily="18" charset="0"/>
                  <a:sym typeface="Baloo"/>
                </a:rPr>
                <a:t>Graph Prototypical Networks for Few-shot Learning on Attributed Networks</a:t>
              </a:r>
            </a:p>
          </p:txBody>
        </p:sp>
        <p:sp>
          <p:nvSpPr>
            <p:cNvPr id="4" name="TextBox 4"/>
            <p:cNvSpPr txBox="1"/>
            <p:nvPr/>
          </p:nvSpPr>
          <p:spPr>
            <a:xfrm>
              <a:off x="0" y="4595964"/>
              <a:ext cx="20740121" cy="880533"/>
            </a:xfrm>
            <a:prstGeom prst="rect">
              <a:avLst/>
            </a:prstGeom>
          </p:spPr>
          <p:txBody>
            <a:bodyPr lIns="0" tIns="0" rIns="0" bIns="0" rtlCol="0" anchor="t">
              <a:spAutoFit/>
            </a:bodyPr>
            <a:lstStyle/>
            <a:p>
              <a:pPr algn="ctr">
                <a:lnSpc>
                  <a:spcPts val="5599"/>
                </a:lnSpc>
              </a:pP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GVHD: TS.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Trần</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Khải</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Thiện</a:t>
              </a:r>
              <a:endPar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endParaRPr>
            </a:p>
          </p:txBody>
        </p:sp>
        <p:sp>
          <p:nvSpPr>
            <p:cNvPr id="5" name="TextBox 5"/>
            <p:cNvSpPr txBox="1"/>
            <p:nvPr/>
          </p:nvSpPr>
          <p:spPr>
            <a:xfrm>
              <a:off x="0" y="-69779"/>
              <a:ext cx="20740121" cy="662061"/>
            </a:xfrm>
            <a:prstGeom prst="rect">
              <a:avLst/>
            </a:prstGeom>
          </p:spPr>
          <p:txBody>
            <a:bodyPr lIns="0" tIns="0" rIns="0" bIns="0" rtlCol="0" anchor="t">
              <a:spAutoFit/>
            </a:bodyPr>
            <a:lstStyle/>
            <a:p>
              <a:pPr algn="ctr">
                <a:lnSpc>
                  <a:spcPts val="4620"/>
                </a:lnSpc>
              </a:pPr>
              <a:endParaRPr dirty="0">
                <a:latin typeface="Times New Roman" panose="02020603050405020304" pitchFamily="18" charset="0"/>
              </a:endParaRP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6241746" y="8385130"/>
            <a:ext cx="902700" cy="182075"/>
            <a:chOff x="0" y="0"/>
            <a:chExt cx="2128209" cy="429260"/>
          </a:xfrm>
        </p:grpSpPr>
        <p:sp>
          <p:nvSpPr>
            <p:cNvPr id="8" name="Freeform 8"/>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9" name="Picture 9"/>
          <p:cNvPicPr>
            <a:picLocks noChangeAspect="1"/>
          </p:cNvPicPr>
          <p:nvPr/>
        </p:nvPicPr>
        <p:blipFill>
          <a:blip r:embed="rId3"/>
          <a:srcRect/>
          <a:stretch>
            <a:fillRect/>
          </a:stretch>
        </p:blipFill>
        <p:spPr>
          <a:xfrm rot="-7094170">
            <a:off x="14148180" y="-2590072"/>
            <a:ext cx="7036829" cy="7237544"/>
          </a:xfrm>
          <a:prstGeom prst="rect">
            <a:avLst/>
          </a:prstGeom>
        </p:spPr>
      </p:pic>
      <p:sp>
        <p:nvSpPr>
          <p:cNvPr id="10" name="TextBox 10"/>
          <p:cNvSpPr txBox="1"/>
          <p:nvPr/>
        </p:nvSpPr>
        <p:spPr>
          <a:xfrm>
            <a:off x="4749072" y="2277203"/>
            <a:ext cx="8114348" cy="644525"/>
          </a:xfrm>
          <a:prstGeom prst="rect">
            <a:avLst/>
          </a:prstGeom>
        </p:spPr>
        <p:txBody>
          <a:bodyPr lIns="0" tIns="0" rIns="0" bIns="0" rtlCol="0" anchor="t">
            <a:spAutoFit/>
          </a:bodyPr>
          <a:lstStyle/>
          <a:p>
            <a:pPr algn="ctr">
              <a:lnSpc>
                <a:spcPts val="5199"/>
              </a:lnSpc>
              <a:spcBef>
                <a:spcPct val="0"/>
              </a:spcBef>
            </a:pP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Môn</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học</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Xử</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lý</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Ngôn</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ngữ</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tự</a:t>
            </a:r>
            <a:r>
              <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rPr>
              <a:t> </a:t>
            </a:r>
            <a:r>
              <a:rPr lang="en-US" sz="3999" dirty="0" err="1">
                <a:solidFill>
                  <a:srgbClr val="FFFAEF"/>
                </a:solidFill>
                <a:latin typeface="Times New Roman" panose="02020603050405020304" pitchFamily="18" charset="0"/>
                <a:ea typeface="Clear Sans Bold"/>
                <a:cs typeface="Times New Roman" panose="02020603050405020304" pitchFamily="18" charset="0"/>
                <a:sym typeface="Clear Sans Bold"/>
              </a:rPr>
              <a:t>nhiên</a:t>
            </a:r>
            <a:endParaRPr lang="en-US" sz="3999" dirty="0">
              <a:solidFill>
                <a:srgbClr val="FFFAEF"/>
              </a:solidFill>
              <a:latin typeface="Times New Roman" panose="02020603050405020304" pitchFamily="18" charset="0"/>
              <a:ea typeface="Clear Sans Bold"/>
              <a:cs typeface="Times New Roman" panose="02020603050405020304" pitchFamily="18" charset="0"/>
              <a:sym typeface="Clear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615414" cy="1018292"/>
          </a:xfrm>
          <a:prstGeom prst="rect">
            <a:avLst/>
          </a:prstGeom>
        </p:spPr>
        <p:txBody>
          <a:bodyPr lIns="0" tIns="0" rIns="0" bIns="0" rtlCol="0" anchor="t">
            <a:spAutoFit/>
          </a:bodyPr>
          <a:lstStyle/>
          <a:p>
            <a:pPr algn="l">
              <a:lnSpc>
                <a:spcPts val="8399"/>
              </a:lnSpc>
            </a:pPr>
            <a:endParaRPr lang="en-US" sz="6999" dirty="0">
              <a:solidFill>
                <a:srgbClr val="000000"/>
              </a:solidFill>
              <a:latin typeface="Times New Roman" panose="02020603050405020304" pitchFamily="18" charset="0"/>
              <a:ea typeface="Baloo"/>
              <a:cs typeface="Times New Roman" panose="02020603050405020304" pitchFamily="18" charset="0"/>
              <a:sym typeface="Baloo"/>
            </a:endParaRPr>
          </a:p>
        </p:txBody>
      </p:sp>
      <p:pic>
        <p:nvPicPr>
          <p:cNvPr id="3" name="Picture 3"/>
          <p:cNvPicPr>
            <a:picLocks noChangeAspect="1"/>
          </p:cNvPicPr>
          <p:nvPr/>
        </p:nvPicPr>
        <p:blipFill>
          <a:blip r:embed="rId3"/>
          <a:srcRect/>
          <a:stretch>
            <a:fillRect/>
          </a:stretch>
        </p:blipFill>
        <p:spPr>
          <a:xfrm rot="-8937396">
            <a:off x="11487263" y="7825073"/>
            <a:ext cx="6935234" cy="658114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470813" y="4753233"/>
            <a:ext cx="10731188" cy="516808"/>
          </a:xfrm>
          <a:prstGeom prst="rect">
            <a:avLst/>
          </a:prstGeom>
        </p:spPr>
        <p:txBody>
          <a:bodyPr lIns="0" tIns="0" rIns="0" bIns="0" rtlCol="0" anchor="t">
            <a:spAutoFit/>
          </a:bodyPr>
          <a:lstStyle/>
          <a:p>
            <a:pPr marL="712470" lvl="1" indent="-356235" algn="l">
              <a:lnSpc>
                <a:spcPts val="4289"/>
              </a:lnSpc>
              <a:buAutoNum type="arabicPeriod"/>
            </a:pPr>
            <a:endParaRPr lang="en-US" sz="3299"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nvGrpSpPr>
          <p:cNvPr id="9" name="Group 9"/>
          <p:cNvGrpSpPr/>
          <p:nvPr/>
        </p:nvGrpSpPr>
        <p:grpSpPr>
          <a:xfrm>
            <a:off x="1810900" y="1617138"/>
            <a:ext cx="11615414" cy="564494"/>
            <a:chOff x="0" y="-38100"/>
            <a:chExt cx="15487218" cy="752658"/>
          </a:xfrm>
        </p:grpSpPr>
        <p:sp>
          <p:nvSpPr>
            <p:cNvPr id="10" name="TextBox 10"/>
            <p:cNvSpPr txBox="1"/>
            <p:nvPr/>
          </p:nvSpPr>
          <p:spPr>
            <a:xfrm>
              <a:off x="0" y="-38100"/>
              <a:ext cx="11057524" cy="674885"/>
            </a:xfrm>
            <a:prstGeom prst="rect">
              <a:avLst/>
            </a:prstGeom>
          </p:spPr>
          <p:txBody>
            <a:bodyPr lIns="0" tIns="0" rIns="0" bIns="0" rtlCol="0" anchor="t">
              <a:spAutoFit/>
            </a:bodyPr>
            <a:lstStyle/>
            <a:p>
              <a:pPr algn="l">
                <a:lnSpc>
                  <a:spcPts val="4680"/>
                </a:lnSpc>
              </a:pPr>
              <a:endParaRPr dirty="0">
                <a:latin typeface="Times New Roman" panose="02020603050405020304" pitchFamily="18" charset="0"/>
              </a:endParaRPr>
            </a:p>
          </p:txBody>
        </p:sp>
        <p:sp>
          <p:nvSpPr>
            <p:cNvPr id="11" name="TextBox 11"/>
            <p:cNvSpPr txBox="1"/>
            <p:nvPr/>
          </p:nvSpPr>
          <p:spPr>
            <a:xfrm>
              <a:off x="938267" y="25481"/>
              <a:ext cx="14548951" cy="689077"/>
            </a:xfrm>
            <a:prstGeom prst="rect">
              <a:avLst/>
            </a:prstGeom>
          </p:spPr>
          <p:txBody>
            <a:bodyPr wrap="square" lIns="0" tIns="0" rIns="0" bIns="0" rtlCol="0" anchor="t">
              <a:spAutoFit/>
            </a:bodyPr>
            <a:lstStyle/>
            <a:p>
              <a:pPr algn="l">
                <a:lnSpc>
                  <a:spcPts val="4290"/>
                </a:lnSpc>
              </a:pP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sp>
        <p:nvSpPr>
          <p:cNvPr id="14" name="TextBox 11"/>
          <p:cNvSpPr txBox="1"/>
          <p:nvPr/>
        </p:nvSpPr>
        <p:spPr>
          <a:xfrm>
            <a:off x="4004950" y="8676619"/>
            <a:ext cx="10911714" cy="516808"/>
          </a:xfrm>
          <a:prstGeom prst="rect">
            <a:avLst/>
          </a:prstGeom>
        </p:spPr>
        <p:txBody>
          <a:bodyPr wrap="square" lIns="0" tIns="0" rIns="0" bIns="0" rtlCol="0" anchor="t">
            <a:spAutoFit/>
          </a:bodyPr>
          <a:lstStyle/>
          <a:p>
            <a:pPr algn="l">
              <a:lnSpc>
                <a:spcPts val="4290"/>
              </a:lnSpc>
            </a:pP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pic>
        <p:nvPicPr>
          <p:cNvPr id="7" name="Picture 6"/>
          <p:cNvPicPr>
            <a:picLocks noChangeAspect="1"/>
          </p:cNvPicPr>
          <p:nvPr/>
        </p:nvPicPr>
        <p:blipFill>
          <a:blip r:embed="rId6"/>
          <a:stretch>
            <a:fillRect/>
          </a:stretch>
        </p:blipFill>
        <p:spPr>
          <a:xfrm>
            <a:off x="2133600" y="1203000"/>
            <a:ext cx="13495938" cy="7734954"/>
          </a:xfrm>
          <a:prstGeom prst="rect">
            <a:avLst/>
          </a:prstGeom>
        </p:spPr>
      </p:pic>
      <p:sp>
        <p:nvSpPr>
          <p:cNvPr id="12" name="TextBox 11"/>
          <p:cNvSpPr txBox="1"/>
          <p:nvPr/>
        </p:nvSpPr>
        <p:spPr>
          <a:xfrm>
            <a:off x="7988944" y="9365796"/>
            <a:ext cx="393056" cy="584775"/>
          </a:xfrm>
          <a:prstGeom prst="rect">
            <a:avLst/>
          </a:prstGeom>
          <a:noFill/>
        </p:spPr>
        <p:txBody>
          <a:bodyPr wrap="none" rtlCol="0">
            <a:spAutoFit/>
          </a:bodyPr>
          <a:lstStyle/>
          <a:p>
            <a:r>
              <a:rPr lang="en-US" sz="3200" dirty="0">
                <a:latin typeface="Times New Roman" panose="02020603050405020304" pitchFamily="18" charset="0"/>
              </a:rPr>
              <a:t>7</a:t>
            </a:r>
          </a:p>
        </p:txBody>
      </p:sp>
    </p:spTree>
    <p:extLst>
      <p:ext uri="{BB962C8B-B14F-4D97-AF65-F5344CB8AC3E}">
        <p14:creationId xmlns:p14="http://schemas.microsoft.com/office/powerpoint/2010/main" val="3075178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66117" y="1116631"/>
            <a:ext cx="16266470" cy="1619516"/>
            <a:chOff x="0" y="855071"/>
            <a:chExt cx="21688626" cy="2159354"/>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53316" y="855071"/>
              <a:ext cx="21635310" cy="1436290"/>
            </a:xfrm>
            <a:prstGeom prst="rect">
              <a:avLst/>
            </a:prstGeom>
          </p:spPr>
          <p:txBody>
            <a:bodyPr wrap="square" lIns="0" tIns="0" rIns="0" bIns="0" rtlCol="0" anchor="t">
              <a:spAutoFit/>
            </a:bodyPr>
            <a:lstStyle/>
            <a:p>
              <a:pPr>
                <a:lnSpc>
                  <a:spcPts val="8399"/>
                </a:lnSpc>
              </a:pPr>
              <a:r>
                <a:rPr lang="en-US" sz="6600" dirty="0" err="1">
                  <a:latin typeface="Times New Roman" panose="02020603050405020304" pitchFamily="18" charset="0"/>
                </a:rPr>
                <a:t>Tại</a:t>
              </a:r>
              <a:r>
                <a:rPr lang="en-US" sz="6600" dirty="0">
                  <a:latin typeface="Times New Roman" panose="02020603050405020304" pitchFamily="18" charset="0"/>
                </a:rPr>
                <a:t> </a:t>
              </a:r>
              <a:r>
                <a:rPr lang="en-US" sz="6600" dirty="0" err="1">
                  <a:latin typeface="Times New Roman" panose="02020603050405020304" pitchFamily="18" charset="0"/>
                </a:rPr>
                <a:t>sao</a:t>
              </a:r>
              <a:r>
                <a:rPr lang="en-US" sz="6600" dirty="0">
                  <a:latin typeface="Times New Roman" panose="02020603050405020304" pitchFamily="18" charset="0"/>
                </a:rPr>
                <a:t> </a:t>
              </a:r>
              <a:r>
                <a:rPr lang="en-US" sz="6600" dirty="0" err="1">
                  <a:latin typeface="Times New Roman" panose="02020603050405020304" pitchFamily="18" charset="0"/>
                </a:rPr>
                <a:t>nghiên</a:t>
              </a:r>
              <a:r>
                <a:rPr lang="en-US" sz="6600" dirty="0">
                  <a:latin typeface="Times New Roman" panose="02020603050405020304" pitchFamily="18" charset="0"/>
                </a:rPr>
                <a:t> </a:t>
              </a:r>
              <a:r>
                <a:rPr lang="en-US" sz="6600" dirty="0" err="1">
                  <a:latin typeface="Times New Roman" panose="02020603050405020304" pitchFamily="18" charset="0"/>
                </a:rPr>
                <a:t>cứu</a:t>
              </a:r>
              <a:r>
                <a:rPr lang="en-US" sz="6600" dirty="0">
                  <a:latin typeface="Times New Roman" panose="02020603050405020304" pitchFamily="18" charset="0"/>
                </a:rPr>
                <a:t> </a:t>
              </a:r>
              <a:r>
                <a:rPr lang="en-US" sz="6600" dirty="0" err="1">
                  <a:latin typeface="Times New Roman" panose="02020603050405020304" pitchFamily="18" charset="0"/>
                </a:rPr>
                <a:t>Mạng</a:t>
              </a:r>
              <a:r>
                <a:rPr lang="en-US" sz="6600" dirty="0">
                  <a:latin typeface="Times New Roman" panose="02020603050405020304" pitchFamily="18" charset="0"/>
                </a:rPr>
                <a:t> </a:t>
              </a:r>
              <a:r>
                <a:rPr lang="en-US" sz="6600" dirty="0" err="1">
                  <a:latin typeface="Times New Roman" panose="02020603050405020304" pitchFamily="18" charset="0"/>
                </a:rPr>
                <a:t>thuộc</a:t>
              </a:r>
              <a:r>
                <a:rPr lang="en-US" sz="6600" dirty="0">
                  <a:latin typeface="Times New Roman" panose="02020603050405020304" pitchFamily="18" charset="0"/>
                </a:rPr>
                <a:t> </a:t>
              </a:r>
              <a:r>
                <a:rPr lang="en-US" sz="6600" dirty="0" err="1">
                  <a:latin typeface="Times New Roman" panose="02020603050405020304" pitchFamily="18" charset="0"/>
                </a:rPr>
                <a:t>tính</a:t>
              </a:r>
              <a:r>
                <a:rPr lang="en-US" sz="6600" dirty="0">
                  <a:latin typeface="Times New Roman" panose="02020603050405020304" pitchFamily="18" charset="0"/>
                </a:rPr>
                <a:t>?</a:t>
              </a:r>
              <a:endParaRPr lang="en-US" sz="6600"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12" name="Rectangle 3"/>
          <p:cNvSpPr>
            <a:spLocks noChangeArrowheads="1"/>
          </p:cNvSpPr>
          <p:nvPr/>
        </p:nvSpPr>
        <p:spPr bwMode="auto">
          <a:xfrm>
            <a:off x="1143000" y="2619646"/>
            <a:ext cx="1798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200" b="1" dirty="0">
                <a:latin typeface="Times New Roman" panose="02020603050405020304" pitchFamily="18" charset="0"/>
              </a:rPr>
              <a:t>Attributed </a:t>
            </a:r>
            <a:r>
              <a:rPr lang="en-US" sz="3200" b="1" dirty="0" smtClean="0">
                <a:latin typeface="Times New Roman" panose="02020603050405020304" pitchFamily="18" charset="0"/>
              </a:rPr>
              <a:t>Networks</a:t>
            </a:r>
            <a:r>
              <a:rPr lang="en-US" sz="3200" dirty="0">
                <a:latin typeface="Times New Roman" panose="02020603050405020304" pitchFamily="18" charset="0"/>
              </a:rPr>
              <a:t>:</a:t>
            </a:r>
            <a:r>
              <a:rPr lang="en-US" sz="3200" dirty="0" smtClean="0">
                <a:latin typeface="Times New Roman" panose="02020603050405020304" pitchFamily="18" charset="0"/>
              </a:rPr>
              <a:t> </a:t>
            </a:r>
            <a:r>
              <a:rPr lang="en-US" sz="3200" dirty="0" err="1">
                <a:latin typeface="Times New Roman" panose="02020603050405020304" pitchFamily="18" charset="0"/>
              </a:rPr>
              <a:t>mạnh</a:t>
            </a:r>
            <a:r>
              <a:rPr lang="en-US" sz="3200" dirty="0">
                <a:latin typeface="Times New Roman" panose="02020603050405020304" pitchFamily="18" charset="0"/>
              </a:rPr>
              <a:t> </a:t>
            </a:r>
            <a:r>
              <a:rPr lang="en-US" sz="3200" dirty="0" err="1">
                <a:latin typeface="Times New Roman" panose="02020603050405020304" pitchFamily="18" charset="0"/>
              </a:rPr>
              <a:t>mẽ</a:t>
            </a:r>
            <a:r>
              <a:rPr lang="en-US" sz="3200" dirty="0">
                <a:latin typeface="Times New Roman" panose="02020603050405020304" pitchFamily="18" charset="0"/>
              </a:rPr>
              <a:t> </a:t>
            </a:r>
            <a:r>
              <a:rPr lang="en-US" sz="3200" dirty="0" err="1">
                <a:latin typeface="Times New Roman" panose="02020603050405020304" pitchFamily="18" charset="0"/>
              </a:rPr>
              <a:t>trong</a:t>
            </a:r>
            <a:r>
              <a:rPr lang="en-US" sz="3200" dirty="0">
                <a:latin typeface="Times New Roman" panose="02020603050405020304" pitchFamily="18" charset="0"/>
              </a:rPr>
              <a:t> </a:t>
            </a:r>
            <a:r>
              <a:rPr lang="en-US" sz="3200" dirty="0" err="1">
                <a:latin typeface="Times New Roman" panose="02020603050405020304" pitchFamily="18" charset="0"/>
              </a:rPr>
              <a:t>việc</a:t>
            </a:r>
            <a:r>
              <a:rPr lang="en-US" sz="3200" dirty="0">
                <a:latin typeface="Times New Roman" panose="02020603050405020304" pitchFamily="18" charset="0"/>
              </a:rPr>
              <a:t> </a:t>
            </a:r>
            <a:r>
              <a:rPr lang="en-US" sz="3200" dirty="0" err="1">
                <a:latin typeface="Times New Roman" panose="02020603050405020304" pitchFamily="18" charset="0"/>
              </a:rPr>
              <a:t>mô</a:t>
            </a:r>
            <a:r>
              <a:rPr lang="en-US" sz="3200" dirty="0">
                <a:latin typeface="Times New Roman" panose="02020603050405020304" pitchFamily="18" charset="0"/>
              </a:rPr>
              <a:t> </a:t>
            </a:r>
            <a:r>
              <a:rPr lang="en-US" sz="3200" dirty="0" err="1">
                <a:latin typeface="Times New Roman" panose="02020603050405020304" pitchFamily="18" charset="0"/>
              </a:rPr>
              <a:t>hình</a:t>
            </a:r>
            <a:r>
              <a:rPr lang="en-US" sz="3200" dirty="0">
                <a:latin typeface="Times New Roman" panose="02020603050405020304" pitchFamily="18" charset="0"/>
              </a:rPr>
              <a:t> </a:t>
            </a:r>
            <a:r>
              <a:rPr lang="en-US" sz="3200" dirty="0" err="1">
                <a:latin typeface="Times New Roman" panose="02020603050405020304" pitchFamily="18" charset="0"/>
              </a:rPr>
              <a:t>hóa</a:t>
            </a:r>
            <a:r>
              <a:rPr lang="en-US" sz="3200" dirty="0">
                <a:latin typeface="Times New Roman" panose="02020603050405020304" pitchFamily="18" charset="0"/>
              </a:rPr>
              <a:t> </a:t>
            </a:r>
            <a:r>
              <a:rPr lang="en-US" sz="3200" dirty="0" err="1">
                <a:latin typeface="Times New Roman" panose="02020603050405020304" pitchFamily="18" charset="0"/>
              </a:rPr>
              <a:t>các</a:t>
            </a:r>
            <a:r>
              <a:rPr lang="en-US" sz="3200" dirty="0">
                <a:latin typeface="Times New Roman" panose="02020603050405020304" pitchFamily="18" charset="0"/>
              </a:rPr>
              <a:t> </a:t>
            </a:r>
            <a:r>
              <a:rPr lang="en-US" sz="3200" dirty="0" err="1">
                <a:latin typeface="Times New Roman" panose="02020603050405020304" pitchFamily="18" charset="0"/>
              </a:rPr>
              <a:t>hệ</a:t>
            </a:r>
            <a:r>
              <a:rPr lang="en-US" sz="3200" dirty="0">
                <a:latin typeface="Times New Roman" panose="02020603050405020304" pitchFamily="18" charset="0"/>
              </a:rPr>
              <a:t> </a:t>
            </a:r>
            <a:r>
              <a:rPr lang="en-US" sz="3200" dirty="0" err="1">
                <a:latin typeface="Times New Roman" panose="02020603050405020304" pitchFamily="18" charset="0"/>
              </a:rPr>
              <a:t>thống</a:t>
            </a:r>
            <a:r>
              <a:rPr lang="en-US" sz="3200" dirty="0">
                <a:latin typeface="Times New Roman" panose="02020603050405020304" pitchFamily="18" charset="0"/>
              </a:rPr>
              <a:t> </a:t>
            </a:r>
            <a:r>
              <a:rPr lang="en-US" sz="3200" dirty="0" err="1">
                <a:latin typeface="Times New Roman" panose="02020603050405020304" pitchFamily="18" charset="0"/>
              </a:rPr>
              <a:t>thực</a:t>
            </a:r>
            <a:r>
              <a:rPr lang="en-US" sz="3200" dirty="0">
                <a:latin typeface="Times New Roman" panose="02020603050405020304" pitchFamily="18" charset="0"/>
              </a:rPr>
              <a:t> </a:t>
            </a:r>
            <a:r>
              <a:rPr lang="en-US" sz="3200" dirty="0" err="1">
                <a:latin typeface="Times New Roman" panose="02020603050405020304" pitchFamily="18" charset="0"/>
              </a:rPr>
              <a:t>tế</a:t>
            </a:r>
            <a:r>
              <a:rPr lang="en-US" sz="3200" dirty="0">
                <a:latin typeface="Times New Roman" panose="02020603050405020304" pitchFamily="18" charset="0"/>
              </a:rPr>
              <a:t> </a:t>
            </a:r>
            <a:r>
              <a:rPr lang="en-US" sz="3200" dirty="0" err="1">
                <a:latin typeface="Times New Roman" panose="02020603050405020304" pitchFamily="18" charset="0"/>
              </a:rPr>
              <a:t>khác</a:t>
            </a:r>
            <a:r>
              <a:rPr lang="en-US" sz="3200" dirty="0">
                <a:latin typeface="Times New Roman" panose="02020603050405020304" pitchFamily="18" charset="0"/>
              </a:rPr>
              <a:t> </a:t>
            </a:r>
            <a:r>
              <a:rPr lang="en-US" sz="3200" dirty="0" err="1">
                <a:latin typeface="Times New Roman" panose="02020603050405020304" pitchFamily="18" charset="0"/>
              </a:rPr>
              <a:t>nhau</a:t>
            </a:r>
            <a:r>
              <a:rPr lang="en-US" sz="3200" dirty="0">
                <a:latin typeface="Times New Roman" panose="02020603050405020304" pitchFamily="18" charset="0"/>
              </a:rPr>
              <a:t>.</a:t>
            </a:r>
            <a:endParaRPr kumimoji="0" lang="en-US" altLang="en-US" sz="3200" b="0" i="0" u="none" strike="noStrike" cap="none" normalizeH="0" baseline="0" dirty="0" smtClean="0">
              <a:ln>
                <a:noFill/>
              </a:ln>
              <a:solidFill>
                <a:schemeClr val="tx1"/>
              </a:solidFill>
              <a:effectLst/>
              <a:latin typeface="Times New Roman" panose="02020603050405020304" pitchFamily="18" charset="0"/>
            </a:endParaRPr>
          </a:p>
        </p:txBody>
      </p:sp>
      <p:pic>
        <p:nvPicPr>
          <p:cNvPr id="4" name="Picture 3"/>
          <p:cNvPicPr>
            <a:picLocks noChangeAspect="1"/>
          </p:cNvPicPr>
          <p:nvPr/>
        </p:nvPicPr>
        <p:blipFill>
          <a:blip r:embed="rId5"/>
          <a:stretch>
            <a:fillRect/>
          </a:stretch>
        </p:blipFill>
        <p:spPr>
          <a:xfrm>
            <a:off x="1391810" y="3845679"/>
            <a:ext cx="15630287" cy="4700016"/>
          </a:xfrm>
          <a:prstGeom prst="rect">
            <a:avLst/>
          </a:prstGeom>
        </p:spPr>
      </p:pic>
      <p:sp>
        <p:nvSpPr>
          <p:cNvPr id="9" name="TextBox 8"/>
          <p:cNvSpPr txBox="1"/>
          <p:nvPr/>
        </p:nvSpPr>
        <p:spPr>
          <a:xfrm>
            <a:off x="8001000" y="9365796"/>
            <a:ext cx="393056" cy="584775"/>
          </a:xfrm>
          <a:prstGeom prst="rect">
            <a:avLst/>
          </a:prstGeom>
          <a:noFill/>
        </p:spPr>
        <p:txBody>
          <a:bodyPr wrap="none" rtlCol="0">
            <a:spAutoFit/>
          </a:bodyPr>
          <a:lstStyle/>
          <a:p>
            <a:r>
              <a:rPr lang="en-US" sz="3200" dirty="0">
                <a:latin typeface="Times New Roman" panose="02020603050405020304" pitchFamily="18" charset="0"/>
              </a:rPr>
              <a:t>8</a:t>
            </a:r>
          </a:p>
        </p:txBody>
      </p:sp>
    </p:spTree>
    <p:extLst>
      <p:ext uri="{BB962C8B-B14F-4D97-AF65-F5344CB8AC3E}">
        <p14:creationId xmlns:p14="http://schemas.microsoft.com/office/powerpoint/2010/main" val="1463837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66117" y="471973"/>
            <a:ext cx="16226483" cy="2264174"/>
            <a:chOff x="0" y="-4473"/>
            <a:chExt cx="21635310"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21635310" cy="2872581"/>
            </a:xfrm>
            <a:prstGeom prst="rect">
              <a:avLst/>
            </a:prstGeom>
          </p:spPr>
          <p:txBody>
            <a:bodyPr wrap="square" lIns="0" tIns="0" rIns="0" bIns="0" rtlCol="0" anchor="t">
              <a:spAutoFit/>
            </a:bodyPr>
            <a:lstStyle/>
            <a:p>
              <a:pPr>
                <a:lnSpc>
                  <a:spcPts val="8399"/>
                </a:lnSpc>
              </a:pPr>
              <a:r>
                <a:rPr lang="en-US" sz="6600" dirty="0" err="1" smtClean="0">
                  <a:solidFill>
                    <a:srgbClr val="000000"/>
                  </a:solidFill>
                  <a:latin typeface="Times New Roman" panose="02020603050405020304" pitchFamily="18" charset="0"/>
                  <a:ea typeface="Baloo"/>
                  <a:cs typeface="Times New Roman" panose="02020603050405020304" pitchFamily="18" charset="0"/>
                  <a:sym typeface="Baloo"/>
                </a:rPr>
                <a:t>Thách</a:t>
              </a:r>
              <a:r>
                <a:rPr lang="en-US" sz="6600" dirty="0" smtClean="0">
                  <a:solidFill>
                    <a:srgbClr val="000000"/>
                  </a:solidFill>
                  <a:latin typeface="Times New Roman" panose="02020603050405020304" pitchFamily="18" charset="0"/>
                  <a:ea typeface="Baloo"/>
                  <a:cs typeface="Times New Roman" panose="02020603050405020304" pitchFamily="18" charset="0"/>
                  <a:sym typeface="Baloo"/>
                </a:rPr>
                <a:t> </a:t>
              </a:r>
              <a:r>
                <a:rPr lang="en-US" sz="6600" dirty="0" err="1" smtClean="0">
                  <a:solidFill>
                    <a:srgbClr val="000000"/>
                  </a:solidFill>
                  <a:latin typeface="Times New Roman" panose="02020603050405020304" pitchFamily="18" charset="0"/>
                  <a:ea typeface="Baloo"/>
                  <a:cs typeface="Times New Roman" panose="02020603050405020304" pitchFamily="18" charset="0"/>
                  <a:sym typeface="Baloo"/>
                </a:rPr>
                <a:t>thức</a:t>
              </a:r>
              <a:r>
                <a:rPr lang="en-US" sz="6600" dirty="0" smtClean="0">
                  <a:solidFill>
                    <a:srgbClr val="000000"/>
                  </a:solidFill>
                  <a:latin typeface="Times New Roman" panose="02020603050405020304" pitchFamily="18" charset="0"/>
                  <a:ea typeface="Baloo"/>
                  <a:cs typeface="Times New Roman" panose="02020603050405020304" pitchFamily="18" charset="0"/>
                  <a:sym typeface="Baloo"/>
                </a:rPr>
                <a:t>: </a:t>
              </a:r>
              <a:r>
                <a:rPr lang="en-US" sz="6600" dirty="0">
                  <a:latin typeface="Times New Roman" panose="02020603050405020304" pitchFamily="18" charset="0"/>
                </a:rPr>
                <a:t>Few-shot Node Classification on Attributed Networks</a:t>
              </a:r>
              <a:endParaRPr lang="en-US" sz="6600"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12" name="Rectangle 3"/>
          <p:cNvSpPr>
            <a:spLocks noChangeArrowheads="1"/>
          </p:cNvSpPr>
          <p:nvPr/>
        </p:nvSpPr>
        <p:spPr bwMode="auto">
          <a:xfrm>
            <a:off x="766117" y="2556572"/>
            <a:ext cx="1798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200" dirty="0" err="1">
                <a:latin typeface="Times New Roman" panose="02020603050405020304" pitchFamily="18" charset="0"/>
              </a:rPr>
              <a:t>Làm</a:t>
            </a:r>
            <a:r>
              <a:rPr lang="en-US" sz="3200" dirty="0">
                <a:latin typeface="Times New Roman" panose="02020603050405020304" pitchFamily="18" charset="0"/>
              </a:rPr>
              <a:t> </a:t>
            </a:r>
            <a:r>
              <a:rPr lang="en-US" sz="3200" dirty="0" err="1">
                <a:latin typeface="Times New Roman" panose="02020603050405020304" pitchFamily="18" charset="0"/>
              </a:rPr>
              <a:t>thế</a:t>
            </a:r>
            <a:r>
              <a:rPr lang="en-US" sz="3200" dirty="0">
                <a:latin typeface="Times New Roman" panose="02020603050405020304" pitchFamily="18" charset="0"/>
              </a:rPr>
              <a:t> </a:t>
            </a:r>
            <a:r>
              <a:rPr lang="en-US" sz="3200" dirty="0" err="1">
                <a:latin typeface="Times New Roman" panose="02020603050405020304" pitchFamily="18" charset="0"/>
              </a:rPr>
              <a:t>nào</a:t>
            </a:r>
            <a:r>
              <a:rPr lang="en-US" sz="3200" dirty="0">
                <a:latin typeface="Times New Roman" panose="02020603050405020304" pitchFamily="18" charset="0"/>
              </a:rPr>
              <a:t> </a:t>
            </a:r>
            <a:r>
              <a:rPr lang="en-US" sz="3200" dirty="0" err="1">
                <a:latin typeface="Times New Roman" panose="02020603050405020304" pitchFamily="18" charset="0"/>
              </a:rPr>
              <a:t>để</a:t>
            </a:r>
            <a:r>
              <a:rPr lang="en-US" sz="3200" dirty="0">
                <a:latin typeface="Times New Roman" panose="02020603050405020304" pitchFamily="18" charset="0"/>
              </a:rPr>
              <a:t> </a:t>
            </a:r>
            <a:r>
              <a:rPr lang="en-US" sz="3200" dirty="0" err="1">
                <a:latin typeface="Times New Roman" panose="02020603050405020304" pitchFamily="18" charset="0"/>
              </a:rPr>
              <a:t>trích</a:t>
            </a:r>
            <a:r>
              <a:rPr lang="en-US" sz="3200" dirty="0">
                <a:latin typeface="Times New Roman" panose="02020603050405020304" pitchFamily="18" charset="0"/>
              </a:rPr>
              <a:t> </a:t>
            </a:r>
            <a:r>
              <a:rPr lang="en-US" sz="3200" dirty="0" err="1">
                <a:latin typeface="Times New Roman" panose="02020603050405020304" pitchFamily="18" charset="0"/>
              </a:rPr>
              <a:t>xuất</a:t>
            </a:r>
            <a:r>
              <a:rPr lang="en-US" sz="3200" dirty="0">
                <a:latin typeface="Times New Roman" panose="02020603050405020304" pitchFamily="18" charset="0"/>
              </a:rPr>
              <a:t> </a:t>
            </a:r>
            <a:r>
              <a:rPr lang="en-US" sz="3200" dirty="0" err="1">
                <a:latin typeface="Times New Roman" panose="02020603050405020304" pitchFamily="18" charset="0"/>
              </a:rPr>
              <a:t>kiến</a:t>
            </a:r>
            <a:r>
              <a:rPr lang="en-US" sz="3200" dirty="0">
                <a:latin typeface="Times New Roman" panose="02020603050405020304" pitchFamily="18" charset="0"/>
              </a:rPr>
              <a:t> </a:t>
            </a:r>
            <a:r>
              <a:rPr lang="en-US" sz="3200" dirty="0" err="1">
                <a:latin typeface="Times New Roman" panose="02020603050405020304" pitchFamily="18" charset="0"/>
              </a:rPr>
              <a:t>thức</a:t>
            </a:r>
            <a:r>
              <a:rPr lang="en-US" sz="3200" dirty="0">
                <a:latin typeface="Times New Roman" panose="02020603050405020304" pitchFamily="18" charset="0"/>
              </a:rPr>
              <a:t> meta </a:t>
            </a:r>
            <a:r>
              <a:rPr lang="en-US" sz="3200" dirty="0" err="1">
                <a:latin typeface="Times New Roman" panose="02020603050405020304" pitchFamily="18" charset="0"/>
              </a:rPr>
              <a:t>trên</a:t>
            </a:r>
            <a:r>
              <a:rPr lang="en-US" sz="3200" dirty="0">
                <a:latin typeface="Times New Roman" panose="02020603050405020304" pitchFamily="18" charset="0"/>
              </a:rPr>
              <a:t> </a:t>
            </a:r>
            <a:r>
              <a:rPr lang="en-US" sz="3200" dirty="0" err="1">
                <a:latin typeface="Times New Roman" panose="02020603050405020304" pitchFamily="18" charset="0"/>
              </a:rPr>
              <a:t>mạng</a:t>
            </a:r>
            <a:r>
              <a:rPr lang="en-US" sz="3200" dirty="0">
                <a:latin typeface="Times New Roman" panose="02020603050405020304" pitchFamily="18" charset="0"/>
              </a:rPr>
              <a:t> </a:t>
            </a:r>
            <a:r>
              <a:rPr lang="en-US" sz="3200" dirty="0" err="1">
                <a:latin typeface="Times New Roman" panose="02020603050405020304" pitchFamily="18" charset="0"/>
              </a:rPr>
              <a:t>có</a:t>
            </a:r>
            <a:r>
              <a:rPr lang="en-US" sz="3200" dirty="0">
                <a:latin typeface="Times New Roman" panose="02020603050405020304" pitchFamily="18" charset="0"/>
              </a:rPr>
              <a:t> </a:t>
            </a:r>
            <a:r>
              <a:rPr lang="en-US" sz="3200" dirty="0" err="1">
                <a:latin typeface="Times New Roman" panose="02020603050405020304" pitchFamily="18" charset="0"/>
              </a:rPr>
              <a:t>thuộc</a:t>
            </a:r>
            <a:r>
              <a:rPr lang="en-US" sz="3200" dirty="0">
                <a:latin typeface="Times New Roman" panose="02020603050405020304" pitchFamily="18" charset="0"/>
              </a:rPr>
              <a:t> </a:t>
            </a:r>
            <a:r>
              <a:rPr lang="en-US" sz="3200" dirty="0" err="1">
                <a:latin typeface="Times New Roman" panose="02020603050405020304" pitchFamily="18" charset="0"/>
              </a:rPr>
              <a:t>tính</a:t>
            </a:r>
            <a:r>
              <a:rPr lang="en-US" sz="3200" dirty="0">
                <a:latin typeface="Times New Roman" panose="02020603050405020304" pitchFamily="18" charset="0"/>
              </a:rPr>
              <a:t>?</a:t>
            </a:r>
            <a:endParaRPr kumimoji="0" lang="en-US" altLang="en-US" sz="3200" b="0" i="0" u="none" strike="noStrike" cap="none" normalizeH="0" baseline="0" dirty="0" smtClean="0">
              <a:ln>
                <a:noFill/>
              </a:ln>
              <a:solidFill>
                <a:schemeClr val="tx1"/>
              </a:solidFill>
              <a:effectLst/>
              <a:latin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2261219" y="3576114"/>
            <a:ext cx="12694485" cy="5166360"/>
          </a:xfrm>
          <a:prstGeom prst="rect">
            <a:avLst/>
          </a:prstGeom>
        </p:spPr>
      </p:pic>
      <p:sp>
        <p:nvSpPr>
          <p:cNvPr id="9" name="TextBox 8"/>
          <p:cNvSpPr txBox="1"/>
          <p:nvPr/>
        </p:nvSpPr>
        <p:spPr>
          <a:xfrm>
            <a:off x="8001000" y="9365796"/>
            <a:ext cx="393056" cy="584775"/>
          </a:xfrm>
          <a:prstGeom prst="rect">
            <a:avLst/>
          </a:prstGeom>
          <a:noFill/>
        </p:spPr>
        <p:txBody>
          <a:bodyPr wrap="none" rtlCol="0">
            <a:spAutoFit/>
          </a:bodyPr>
          <a:lstStyle/>
          <a:p>
            <a:r>
              <a:rPr lang="en-US" sz="3200" dirty="0">
                <a:latin typeface="Times New Roman" panose="02020603050405020304" pitchFamily="18" charset="0"/>
              </a:rPr>
              <a:t>9</a:t>
            </a:r>
          </a:p>
        </p:txBody>
      </p:sp>
    </p:spTree>
    <p:extLst>
      <p:ext uri="{BB962C8B-B14F-4D97-AF65-F5344CB8AC3E}">
        <p14:creationId xmlns:p14="http://schemas.microsoft.com/office/powerpoint/2010/main" val="1086475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66117" y="471973"/>
            <a:ext cx="16226483" cy="2264174"/>
            <a:chOff x="0" y="-4473"/>
            <a:chExt cx="21635310"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21635310" cy="2872581"/>
            </a:xfrm>
            <a:prstGeom prst="rect">
              <a:avLst/>
            </a:prstGeom>
          </p:spPr>
          <p:txBody>
            <a:bodyPr wrap="square" lIns="0" tIns="0" rIns="0" bIns="0" rtlCol="0" anchor="t">
              <a:spAutoFit/>
            </a:bodyPr>
            <a:lstStyle/>
            <a:p>
              <a:pPr>
                <a:lnSpc>
                  <a:spcPts val="8399"/>
                </a:lnSpc>
              </a:pPr>
              <a:r>
                <a:rPr lang="en-US" sz="6600" dirty="0" err="1" smtClean="0">
                  <a:solidFill>
                    <a:srgbClr val="000000"/>
                  </a:solidFill>
                  <a:latin typeface="Times New Roman" panose="02020603050405020304" pitchFamily="18" charset="0"/>
                  <a:ea typeface="Baloo"/>
                  <a:cs typeface="Times New Roman" panose="02020603050405020304" pitchFamily="18" charset="0"/>
                  <a:sym typeface="Baloo"/>
                </a:rPr>
                <a:t>Thách</a:t>
              </a:r>
              <a:r>
                <a:rPr lang="en-US" sz="6600" dirty="0" smtClean="0">
                  <a:solidFill>
                    <a:srgbClr val="000000"/>
                  </a:solidFill>
                  <a:latin typeface="Times New Roman" panose="02020603050405020304" pitchFamily="18" charset="0"/>
                  <a:ea typeface="Baloo"/>
                  <a:cs typeface="Times New Roman" panose="02020603050405020304" pitchFamily="18" charset="0"/>
                  <a:sym typeface="Baloo"/>
                </a:rPr>
                <a:t> </a:t>
              </a:r>
              <a:r>
                <a:rPr lang="en-US" sz="6600" dirty="0" err="1" smtClean="0">
                  <a:solidFill>
                    <a:srgbClr val="000000"/>
                  </a:solidFill>
                  <a:latin typeface="Times New Roman" panose="02020603050405020304" pitchFamily="18" charset="0"/>
                  <a:ea typeface="Baloo"/>
                  <a:cs typeface="Times New Roman" panose="02020603050405020304" pitchFamily="18" charset="0"/>
                  <a:sym typeface="Baloo"/>
                </a:rPr>
                <a:t>thức</a:t>
              </a:r>
              <a:r>
                <a:rPr lang="en-US" sz="6600" dirty="0" smtClean="0">
                  <a:solidFill>
                    <a:srgbClr val="000000"/>
                  </a:solidFill>
                  <a:latin typeface="Times New Roman" panose="02020603050405020304" pitchFamily="18" charset="0"/>
                  <a:ea typeface="Baloo"/>
                  <a:cs typeface="Times New Roman" panose="02020603050405020304" pitchFamily="18" charset="0"/>
                  <a:sym typeface="Baloo"/>
                </a:rPr>
                <a:t>: </a:t>
              </a:r>
              <a:r>
                <a:rPr lang="en-US" sz="6600" dirty="0">
                  <a:latin typeface="Times New Roman" panose="02020603050405020304" pitchFamily="18" charset="0"/>
                </a:rPr>
                <a:t>Few-shot Node Classification on Attributed Networks</a:t>
              </a:r>
              <a:endParaRPr lang="en-US" sz="6600"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12" name="Rectangle 3"/>
          <p:cNvSpPr>
            <a:spLocks noChangeArrowheads="1"/>
          </p:cNvSpPr>
          <p:nvPr/>
        </p:nvSpPr>
        <p:spPr bwMode="auto">
          <a:xfrm>
            <a:off x="766117" y="2556572"/>
            <a:ext cx="1798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200" dirty="0" err="1">
                <a:latin typeface="Times New Roman" panose="02020603050405020304" pitchFamily="18" charset="0"/>
              </a:rPr>
              <a:t>Tầm</a:t>
            </a:r>
            <a:r>
              <a:rPr lang="en-US" sz="3200" dirty="0">
                <a:latin typeface="Times New Roman" panose="02020603050405020304" pitchFamily="18" charset="0"/>
              </a:rPr>
              <a:t> </a:t>
            </a:r>
            <a:r>
              <a:rPr lang="en-US" sz="3200" dirty="0" err="1">
                <a:latin typeface="Times New Roman" panose="02020603050405020304" pitchFamily="18" charset="0"/>
              </a:rPr>
              <a:t>quan</a:t>
            </a:r>
            <a:r>
              <a:rPr lang="en-US" sz="3200" dirty="0">
                <a:latin typeface="Times New Roman" panose="02020603050405020304" pitchFamily="18" charset="0"/>
              </a:rPr>
              <a:t> </a:t>
            </a:r>
            <a:r>
              <a:rPr lang="en-US" sz="3200" dirty="0" err="1">
                <a:latin typeface="Times New Roman" panose="02020603050405020304" pitchFamily="18" charset="0"/>
              </a:rPr>
              <a:t>trọng</a:t>
            </a:r>
            <a:r>
              <a:rPr lang="en-US" sz="3200" dirty="0">
                <a:latin typeface="Times New Roman" panose="02020603050405020304" pitchFamily="18" charset="0"/>
              </a:rPr>
              <a:t> </a:t>
            </a:r>
            <a:r>
              <a:rPr lang="en-US" sz="3200" dirty="0" err="1">
                <a:latin typeface="Times New Roman" panose="02020603050405020304" pitchFamily="18" charset="0"/>
              </a:rPr>
              <a:t>của</a:t>
            </a:r>
            <a:r>
              <a:rPr lang="en-US" sz="3200" dirty="0">
                <a:latin typeface="Times New Roman" panose="02020603050405020304" pitchFamily="18" charset="0"/>
              </a:rPr>
              <a:t> </a:t>
            </a:r>
            <a:r>
              <a:rPr lang="en-US" sz="3200" dirty="0" err="1">
                <a:latin typeface="Times New Roman" panose="02020603050405020304" pitchFamily="18" charset="0"/>
              </a:rPr>
              <a:t>các</a:t>
            </a:r>
            <a:r>
              <a:rPr lang="en-US" sz="3200" dirty="0">
                <a:latin typeface="Times New Roman" panose="02020603050405020304" pitchFamily="18" charset="0"/>
              </a:rPr>
              <a:t> </a:t>
            </a:r>
            <a:r>
              <a:rPr lang="en-US" sz="3200" dirty="0" err="1">
                <a:latin typeface="Times New Roman" panose="02020603050405020304" pitchFamily="18" charset="0"/>
              </a:rPr>
              <a:t>nút</a:t>
            </a:r>
            <a:r>
              <a:rPr lang="en-US" sz="3200" dirty="0">
                <a:latin typeface="Times New Roman" panose="02020603050405020304" pitchFamily="18" charset="0"/>
              </a:rPr>
              <a:t> </a:t>
            </a:r>
            <a:r>
              <a:rPr lang="en-US" sz="3200" dirty="0" err="1">
                <a:latin typeface="Times New Roman" panose="02020603050405020304" pitchFamily="18" charset="0"/>
              </a:rPr>
              <a:t>trên</a:t>
            </a:r>
            <a:r>
              <a:rPr lang="en-US" sz="3200" dirty="0">
                <a:latin typeface="Times New Roman" panose="02020603050405020304" pitchFamily="18" charset="0"/>
              </a:rPr>
              <a:t> </a:t>
            </a:r>
            <a:r>
              <a:rPr lang="en-US" sz="3200" dirty="0" err="1">
                <a:latin typeface="Times New Roman" panose="02020603050405020304" pitchFamily="18" charset="0"/>
              </a:rPr>
              <a:t>các</a:t>
            </a:r>
            <a:r>
              <a:rPr lang="en-US" sz="3200" dirty="0">
                <a:latin typeface="Times New Roman" panose="02020603050405020304" pitchFamily="18" charset="0"/>
              </a:rPr>
              <a:t> </a:t>
            </a:r>
            <a:r>
              <a:rPr lang="en-US" sz="3200" dirty="0" err="1">
                <a:latin typeface="Times New Roman" panose="02020603050405020304" pitchFamily="18" charset="0"/>
              </a:rPr>
              <a:t>mạng</a:t>
            </a:r>
            <a:r>
              <a:rPr lang="en-US" sz="3200" dirty="0">
                <a:latin typeface="Times New Roman" panose="02020603050405020304" pitchFamily="18" charset="0"/>
              </a:rPr>
              <a:t> </a:t>
            </a:r>
            <a:r>
              <a:rPr lang="en-US" sz="3200" dirty="0" err="1">
                <a:latin typeface="Times New Roman" panose="02020603050405020304" pitchFamily="18" charset="0"/>
              </a:rPr>
              <a:t>có</a:t>
            </a:r>
            <a:r>
              <a:rPr lang="en-US" sz="3200" dirty="0">
                <a:latin typeface="Times New Roman" panose="02020603050405020304" pitchFamily="18" charset="0"/>
              </a:rPr>
              <a:t> </a:t>
            </a:r>
            <a:r>
              <a:rPr lang="en-US" sz="3200" dirty="0" err="1">
                <a:latin typeface="Times New Roman" panose="02020603050405020304" pitchFamily="18" charset="0"/>
              </a:rPr>
              <a:t>thuộc</a:t>
            </a:r>
            <a:r>
              <a:rPr lang="en-US" sz="3200" dirty="0">
                <a:latin typeface="Times New Roman" panose="02020603050405020304" pitchFamily="18" charset="0"/>
              </a:rPr>
              <a:t> </a:t>
            </a:r>
            <a:r>
              <a:rPr lang="en-US" sz="3200" dirty="0" err="1">
                <a:latin typeface="Times New Roman" panose="02020603050405020304" pitchFamily="18" charset="0"/>
              </a:rPr>
              <a:t>tính</a:t>
            </a:r>
            <a:r>
              <a:rPr lang="en-US" sz="3200" dirty="0">
                <a:latin typeface="Times New Roman" panose="02020603050405020304" pitchFamily="18" charset="0"/>
              </a:rPr>
              <a:t> </a:t>
            </a:r>
            <a:r>
              <a:rPr lang="en-US" sz="3200" dirty="0" err="1">
                <a:latin typeface="Times New Roman" panose="02020603050405020304" pitchFamily="18" charset="0"/>
              </a:rPr>
              <a:t>thay</a:t>
            </a:r>
            <a:r>
              <a:rPr lang="en-US" sz="3200" dirty="0">
                <a:latin typeface="Times New Roman" panose="02020603050405020304" pitchFamily="18" charset="0"/>
              </a:rPr>
              <a:t> </a:t>
            </a:r>
            <a:r>
              <a:rPr lang="en-US" sz="3200" dirty="0" err="1">
                <a:latin typeface="Times New Roman" panose="02020603050405020304" pitchFamily="18" charset="0"/>
              </a:rPr>
              <a:t>đổi</a:t>
            </a:r>
            <a:r>
              <a:rPr lang="en-US" sz="3200" dirty="0">
                <a:latin typeface="Times New Roman" panose="02020603050405020304" pitchFamily="18" charset="0"/>
              </a:rPr>
              <a:t> </a:t>
            </a:r>
            <a:r>
              <a:rPr lang="en-US" sz="3200" dirty="0" err="1">
                <a:latin typeface="Times New Roman" panose="02020603050405020304" pitchFamily="18" charset="0"/>
              </a:rPr>
              <a:t>rất</a:t>
            </a:r>
            <a:r>
              <a:rPr lang="en-US" sz="3200" dirty="0">
                <a:latin typeface="Times New Roman" panose="02020603050405020304" pitchFamily="18" charset="0"/>
              </a:rPr>
              <a:t> </a:t>
            </a:r>
            <a:r>
              <a:rPr lang="en-US" sz="3200" dirty="0" err="1">
                <a:latin typeface="Times New Roman" panose="02020603050405020304" pitchFamily="18" charset="0"/>
              </a:rPr>
              <a:t>nhiều</a:t>
            </a:r>
            <a:r>
              <a:rPr lang="en-US" sz="3200" dirty="0">
                <a:latin typeface="Times New Roman" panose="02020603050405020304" pitchFamily="18" charset="0"/>
              </a:rPr>
              <a:t>!</a:t>
            </a:r>
            <a:endParaRPr kumimoji="0" lang="en-US" altLang="en-US" sz="3200" b="0" i="0" u="none" strike="noStrike" cap="none" normalizeH="0" baseline="0" dirty="0" smtClean="0">
              <a:ln>
                <a:noFill/>
              </a:ln>
              <a:solidFill>
                <a:schemeClr val="tx1"/>
              </a:solidFill>
              <a:effectLst/>
              <a:latin typeface="Times New Roman" panose="02020603050405020304" pitchFamily="18" charset="0"/>
            </a:endParaRPr>
          </a:p>
        </p:txBody>
      </p:sp>
      <p:pic>
        <p:nvPicPr>
          <p:cNvPr id="4" name="Picture 3"/>
          <p:cNvPicPr>
            <a:picLocks noChangeAspect="1"/>
          </p:cNvPicPr>
          <p:nvPr/>
        </p:nvPicPr>
        <p:blipFill>
          <a:blip r:embed="rId5"/>
          <a:stretch>
            <a:fillRect/>
          </a:stretch>
        </p:blipFill>
        <p:spPr>
          <a:xfrm>
            <a:off x="3272312" y="3373199"/>
            <a:ext cx="12970810" cy="5715000"/>
          </a:xfrm>
          <a:prstGeom prst="rect">
            <a:avLst/>
          </a:prstGeom>
        </p:spPr>
      </p:pic>
      <p:sp>
        <p:nvSpPr>
          <p:cNvPr id="9" name="TextBox 8"/>
          <p:cNvSpPr txBox="1"/>
          <p:nvPr/>
        </p:nvSpPr>
        <p:spPr>
          <a:xfrm>
            <a:off x="80010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10</a:t>
            </a:r>
            <a:endParaRPr lang="en-US" sz="3200" dirty="0">
              <a:latin typeface="Times New Roman" panose="02020603050405020304" pitchFamily="18" charset="0"/>
            </a:endParaRPr>
          </a:p>
        </p:txBody>
      </p:sp>
    </p:spTree>
    <p:extLst>
      <p:ext uri="{BB962C8B-B14F-4D97-AF65-F5344CB8AC3E}">
        <p14:creationId xmlns:p14="http://schemas.microsoft.com/office/powerpoint/2010/main" val="2349989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66117" y="471973"/>
            <a:ext cx="16226483" cy="2264174"/>
            <a:chOff x="0" y="-4473"/>
            <a:chExt cx="21635310"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21635310" cy="1367983"/>
            </a:xfrm>
            <a:prstGeom prst="rect">
              <a:avLst/>
            </a:prstGeom>
          </p:spPr>
          <p:txBody>
            <a:bodyPr wrap="square" lIns="0" tIns="0" rIns="0" bIns="0" rtlCol="0" anchor="t">
              <a:spAutoFit/>
            </a:bodyPr>
            <a:lstStyle/>
            <a:p>
              <a:pPr>
                <a:lnSpc>
                  <a:spcPts val="8399"/>
                </a:lnSpc>
              </a:pPr>
              <a:r>
                <a:rPr lang="en-US" sz="6600" b="1" dirty="0">
                  <a:latin typeface="Times New Roman" panose="02020603050405020304" pitchFamily="18" charset="0"/>
                </a:rPr>
                <a:t>Graph Prototypical Networks (GPN)</a:t>
              </a:r>
              <a:endParaRPr lang="en-US" sz="6600" b="1"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12" name="Rectangle 3"/>
          <p:cNvSpPr>
            <a:spLocks noChangeArrowheads="1"/>
          </p:cNvSpPr>
          <p:nvPr/>
        </p:nvSpPr>
        <p:spPr bwMode="auto">
          <a:xfrm>
            <a:off x="470070" y="1930196"/>
            <a:ext cx="17983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err="1">
                <a:latin typeface="Times New Roman" panose="02020603050405020304" pitchFamily="18" charset="0"/>
              </a:rPr>
              <a:t>Huấn</a:t>
            </a:r>
            <a:r>
              <a:rPr lang="en-US" sz="3600" dirty="0">
                <a:latin typeface="Times New Roman" panose="02020603050405020304" pitchFamily="18" charset="0"/>
              </a:rPr>
              <a:t> </a:t>
            </a:r>
            <a:r>
              <a:rPr lang="en-US" sz="3600" dirty="0" err="1">
                <a:latin typeface="Times New Roman" panose="02020603050405020304" pitchFamily="18" charset="0"/>
              </a:rPr>
              <a:t>luyện</a:t>
            </a:r>
            <a:r>
              <a:rPr lang="en-US" sz="3600" dirty="0">
                <a:latin typeface="Times New Roman" panose="02020603050405020304" pitchFamily="18" charset="0"/>
              </a:rPr>
              <a:t> </a:t>
            </a:r>
            <a:r>
              <a:rPr lang="en-US" sz="3600" dirty="0" err="1">
                <a:latin typeface="Times New Roman" panose="02020603050405020304" pitchFamily="18" charset="0"/>
              </a:rPr>
              <a:t>theo</a:t>
            </a:r>
            <a:r>
              <a:rPr lang="en-US" sz="3600" dirty="0">
                <a:latin typeface="Times New Roman" panose="02020603050405020304" pitchFamily="18" charset="0"/>
              </a:rPr>
              <a:t> </a:t>
            </a:r>
            <a:r>
              <a:rPr lang="en-US" sz="3600" dirty="0" err="1">
                <a:latin typeface="Times New Roman" panose="02020603050405020304" pitchFamily="18" charset="0"/>
              </a:rPr>
              <a:t>tập</a:t>
            </a:r>
            <a:r>
              <a:rPr lang="en-US" sz="3600" dirty="0">
                <a:latin typeface="Times New Roman" panose="02020603050405020304" pitchFamily="18" charset="0"/>
              </a:rPr>
              <a:t> </a:t>
            </a:r>
            <a:r>
              <a:rPr lang="en-US" sz="3600" dirty="0" err="1">
                <a:latin typeface="Times New Roman" panose="02020603050405020304" pitchFamily="18" charset="0"/>
              </a:rPr>
              <a:t>hợp</a:t>
            </a:r>
            <a:r>
              <a:rPr lang="en-US" sz="3600" dirty="0">
                <a:latin typeface="Times New Roman" panose="02020603050405020304" pitchFamily="18" charset="0"/>
              </a:rPr>
              <a:t> </a:t>
            </a:r>
            <a:r>
              <a:rPr lang="en-US" sz="3600" dirty="0" err="1">
                <a:latin typeface="Times New Roman" panose="02020603050405020304" pitchFamily="18" charset="0"/>
              </a:rPr>
              <a:t>trên</a:t>
            </a:r>
            <a:r>
              <a:rPr lang="en-US" sz="3600" dirty="0">
                <a:latin typeface="Times New Roman" panose="02020603050405020304" pitchFamily="18" charset="0"/>
              </a:rPr>
              <a:t> </a:t>
            </a:r>
            <a:r>
              <a:rPr lang="en-US" sz="3600" dirty="0" err="1">
                <a:latin typeface="Times New Roman" panose="02020603050405020304" pitchFamily="18" charset="0"/>
              </a:rPr>
              <a:t>Mạng</a:t>
            </a:r>
            <a:r>
              <a:rPr lang="en-US" sz="3600" dirty="0">
                <a:latin typeface="Times New Roman" panose="02020603050405020304" pitchFamily="18" charset="0"/>
              </a:rPr>
              <a:t> </a:t>
            </a:r>
            <a:r>
              <a:rPr lang="en-US" sz="3600" dirty="0" err="1">
                <a:latin typeface="Times New Roman" panose="02020603050405020304" pitchFamily="18" charset="0"/>
              </a:rPr>
              <a:t>Có</a:t>
            </a:r>
            <a:r>
              <a:rPr lang="en-US" sz="3600" dirty="0">
                <a:latin typeface="Times New Roman" panose="02020603050405020304" pitchFamily="18" charset="0"/>
              </a:rPr>
              <a:t> </a:t>
            </a:r>
            <a:r>
              <a:rPr lang="en-US" sz="3600" dirty="0" err="1">
                <a:latin typeface="Times New Roman" panose="02020603050405020304" pitchFamily="18" charset="0"/>
              </a:rPr>
              <a:t>Thuộc</a:t>
            </a:r>
            <a:r>
              <a:rPr lang="en-US" sz="3600" dirty="0">
                <a:latin typeface="Times New Roman" panose="02020603050405020304" pitchFamily="18" charset="0"/>
              </a:rPr>
              <a:t> </a:t>
            </a:r>
            <a:r>
              <a:rPr lang="en-US" sz="3600" dirty="0" err="1">
                <a:latin typeface="Times New Roman" panose="02020603050405020304" pitchFamily="18" charset="0"/>
              </a:rPr>
              <a:t>Tính</a:t>
            </a:r>
            <a:endParaRPr lang="en-US" sz="3600" dirty="0">
              <a:latin typeface="Times New Roman" panose="02020603050405020304" pitchFamily="18" charset="0"/>
            </a:endParaRPr>
          </a:p>
          <a:p>
            <a:pPr lvl="1"/>
            <a:r>
              <a:rPr lang="en-US" sz="3600" dirty="0" err="1">
                <a:latin typeface="Times New Roman" panose="02020603050405020304" pitchFamily="18" charset="0"/>
              </a:rPr>
              <a:t>Xây</a:t>
            </a:r>
            <a:r>
              <a:rPr lang="en-US" sz="3600" dirty="0">
                <a:latin typeface="Times New Roman" panose="02020603050405020304" pitchFamily="18" charset="0"/>
              </a:rPr>
              <a:t> </a:t>
            </a:r>
            <a:r>
              <a:rPr lang="en-US" sz="3600" dirty="0" err="1">
                <a:latin typeface="Times New Roman" panose="02020603050405020304" pitchFamily="18" charset="0"/>
              </a:rPr>
              <a:t>dựng</a:t>
            </a:r>
            <a:r>
              <a:rPr lang="en-US" sz="3600" dirty="0">
                <a:latin typeface="Times New Roman" panose="02020603050405020304" pitchFamily="18" charset="0"/>
              </a:rPr>
              <a:t> </a:t>
            </a:r>
            <a:r>
              <a:rPr lang="en-US" sz="3600" dirty="0" err="1">
                <a:latin typeface="Times New Roman" panose="02020603050405020304" pitchFamily="18" charset="0"/>
              </a:rPr>
              <a:t>một</a:t>
            </a:r>
            <a:r>
              <a:rPr lang="en-US" sz="3600" dirty="0">
                <a:latin typeface="Times New Roman" panose="02020603050405020304" pitchFamily="18" charset="0"/>
              </a:rPr>
              <a:t> </a:t>
            </a:r>
            <a:r>
              <a:rPr lang="en-US" sz="3600" dirty="0" err="1">
                <a:latin typeface="Times New Roman" panose="02020603050405020304" pitchFamily="18" charset="0"/>
              </a:rPr>
              <a:t>loạt</a:t>
            </a:r>
            <a:r>
              <a:rPr lang="en-US" sz="3600" dirty="0">
                <a:latin typeface="Times New Roman" panose="02020603050405020304" pitchFamily="18" charset="0"/>
              </a:rPr>
              <a:t> </a:t>
            </a:r>
            <a:r>
              <a:rPr lang="en-US" sz="3600" dirty="0" err="1">
                <a:latin typeface="Times New Roman" panose="02020603050405020304" pitchFamily="18" charset="0"/>
              </a:rPr>
              <a:t>các</a:t>
            </a:r>
            <a:r>
              <a:rPr lang="en-US" sz="3600" dirty="0">
                <a:latin typeface="Times New Roman" panose="02020603050405020304" pitchFamily="18" charset="0"/>
              </a:rPr>
              <a:t> </a:t>
            </a:r>
            <a:r>
              <a:rPr lang="en-US" sz="3600" dirty="0" err="1">
                <a:latin typeface="Times New Roman" panose="02020603050405020304" pitchFamily="18" charset="0"/>
              </a:rPr>
              <a:t>nhiệm</a:t>
            </a:r>
            <a:r>
              <a:rPr lang="en-US" sz="3600" dirty="0">
                <a:latin typeface="Times New Roman" panose="02020603050405020304" pitchFamily="18" charset="0"/>
              </a:rPr>
              <a:t> </a:t>
            </a:r>
            <a:r>
              <a:rPr lang="en-US" sz="3600" dirty="0" err="1">
                <a:latin typeface="Times New Roman" panose="02020603050405020304" pitchFamily="18" charset="0"/>
              </a:rPr>
              <a:t>vụ</a:t>
            </a:r>
            <a:r>
              <a:rPr lang="en-US" sz="3600" dirty="0">
                <a:latin typeface="Times New Roman" panose="02020603050405020304" pitchFamily="18" charset="0"/>
              </a:rPr>
              <a:t> </a:t>
            </a:r>
            <a:r>
              <a:rPr lang="en-US" sz="3600" dirty="0" err="1">
                <a:latin typeface="Times New Roman" panose="02020603050405020304" pitchFamily="18" charset="0"/>
              </a:rPr>
              <a:t>phân</a:t>
            </a:r>
            <a:r>
              <a:rPr lang="en-US" sz="3600" dirty="0">
                <a:latin typeface="Times New Roman" panose="02020603050405020304" pitchFamily="18" charset="0"/>
              </a:rPr>
              <a:t> </a:t>
            </a:r>
            <a:r>
              <a:rPr lang="en-US" sz="3600" dirty="0" err="1">
                <a:latin typeface="Times New Roman" panose="02020603050405020304" pitchFamily="18" charset="0"/>
              </a:rPr>
              <a:t>loại</a:t>
            </a:r>
            <a:r>
              <a:rPr lang="en-US" sz="3600" dirty="0">
                <a:latin typeface="Times New Roman" panose="02020603050405020304" pitchFamily="18" charset="0"/>
              </a:rPr>
              <a:t> </a:t>
            </a:r>
            <a:r>
              <a:rPr lang="en-US" sz="3600" dirty="0" err="1">
                <a:latin typeface="Times New Roman" panose="02020603050405020304" pitchFamily="18" charset="0"/>
              </a:rPr>
              <a:t>nút</a:t>
            </a:r>
            <a:r>
              <a:rPr lang="en-US" sz="3600" dirty="0">
                <a:latin typeface="Times New Roman" panose="02020603050405020304" pitchFamily="18" charset="0"/>
              </a:rPr>
              <a:t> </a:t>
            </a:r>
            <a:r>
              <a:rPr lang="en-US" sz="3600" dirty="0" err="1">
                <a:latin typeface="Times New Roman" panose="02020603050405020304" pitchFamily="18" charset="0"/>
              </a:rPr>
              <a:t>bán</a:t>
            </a:r>
            <a:r>
              <a:rPr lang="en-US" sz="3600" dirty="0">
                <a:latin typeface="Times New Roman" panose="02020603050405020304" pitchFamily="18" charset="0"/>
              </a:rPr>
              <a:t> </a:t>
            </a:r>
            <a:r>
              <a:rPr lang="en-US" sz="3600" dirty="0" err="1">
                <a:latin typeface="Times New Roman" panose="02020603050405020304" pitchFamily="18" charset="0"/>
              </a:rPr>
              <a:t>giám</a:t>
            </a:r>
            <a:r>
              <a:rPr lang="en-US" sz="3600" dirty="0">
                <a:latin typeface="Times New Roman" panose="02020603050405020304" pitchFamily="18" charset="0"/>
              </a:rPr>
              <a:t> </a:t>
            </a:r>
            <a:r>
              <a:rPr lang="en-US" sz="3600" dirty="0" err="1">
                <a:latin typeface="Times New Roman" panose="02020603050405020304" pitchFamily="18" charset="0"/>
              </a:rPr>
              <a:t>sát</a:t>
            </a:r>
            <a:endParaRPr lang="en-US" sz="3600" dirty="0">
              <a:latin typeface="Times New Roman" panose="02020603050405020304" pitchFamily="18" charset="0"/>
            </a:endParaRPr>
          </a:p>
        </p:txBody>
      </p:sp>
      <p:pic>
        <p:nvPicPr>
          <p:cNvPr id="15" name="Picture 14"/>
          <p:cNvPicPr>
            <a:picLocks noChangeAspect="1"/>
          </p:cNvPicPr>
          <p:nvPr/>
        </p:nvPicPr>
        <p:blipFill>
          <a:blip r:embed="rId5"/>
          <a:stretch>
            <a:fillRect/>
          </a:stretch>
        </p:blipFill>
        <p:spPr>
          <a:xfrm>
            <a:off x="452037" y="4062943"/>
            <a:ext cx="17446447" cy="4398264"/>
          </a:xfrm>
          <a:prstGeom prst="rect">
            <a:avLst/>
          </a:prstGeom>
        </p:spPr>
      </p:pic>
      <p:sp>
        <p:nvSpPr>
          <p:cNvPr id="9" name="TextBox 8"/>
          <p:cNvSpPr txBox="1"/>
          <p:nvPr/>
        </p:nvSpPr>
        <p:spPr>
          <a:xfrm>
            <a:off x="80010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11</a:t>
            </a:r>
            <a:endParaRPr lang="en-US" sz="3200" dirty="0">
              <a:latin typeface="Times New Roman" panose="02020603050405020304" pitchFamily="18" charset="0"/>
            </a:endParaRPr>
          </a:p>
        </p:txBody>
      </p:sp>
    </p:spTree>
    <p:extLst>
      <p:ext uri="{BB962C8B-B14F-4D97-AF65-F5344CB8AC3E}">
        <p14:creationId xmlns:p14="http://schemas.microsoft.com/office/powerpoint/2010/main" val="153563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838760" y="1223312"/>
            <a:ext cx="16226483" cy="2264174"/>
            <a:chOff x="0" y="-4473"/>
            <a:chExt cx="21635310"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21635310" cy="1367983"/>
            </a:xfrm>
            <a:prstGeom prst="rect">
              <a:avLst/>
            </a:prstGeom>
          </p:spPr>
          <p:txBody>
            <a:bodyPr wrap="square" lIns="0" tIns="0" rIns="0" bIns="0" rtlCol="0" anchor="t">
              <a:spAutoFit/>
            </a:bodyPr>
            <a:lstStyle/>
            <a:p>
              <a:pPr>
                <a:lnSpc>
                  <a:spcPts val="8399"/>
                </a:lnSpc>
              </a:pPr>
              <a:r>
                <a:rPr lang="en-US" sz="6600" b="1" dirty="0">
                  <a:latin typeface="Times New Roman" panose="02020603050405020304" pitchFamily="18" charset="0"/>
                </a:rPr>
                <a:t>Graph Prototypical Networks (GPN)</a:t>
              </a:r>
              <a:endParaRPr lang="en-US" sz="6600" b="1"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pic>
        <p:nvPicPr>
          <p:cNvPr id="4" name="Picture 3"/>
          <p:cNvPicPr>
            <a:picLocks noChangeAspect="1"/>
          </p:cNvPicPr>
          <p:nvPr/>
        </p:nvPicPr>
        <p:blipFill>
          <a:blip r:embed="rId5"/>
          <a:stretch>
            <a:fillRect/>
          </a:stretch>
        </p:blipFill>
        <p:spPr>
          <a:xfrm>
            <a:off x="199888" y="3384935"/>
            <a:ext cx="17504229" cy="5327373"/>
          </a:xfrm>
          <a:prstGeom prst="rect">
            <a:avLst/>
          </a:prstGeom>
        </p:spPr>
      </p:pic>
      <p:sp>
        <p:nvSpPr>
          <p:cNvPr id="8" name="TextBox 7"/>
          <p:cNvSpPr txBox="1"/>
          <p:nvPr/>
        </p:nvSpPr>
        <p:spPr>
          <a:xfrm>
            <a:off x="80010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12</a:t>
            </a:r>
            <a:endParaRPr lang="en-US" sz="3200" dirty="0">
              <a:latin typeface="Times New Roman" panose="02020603050405020304" pitchFamily="18" charset="0"/>
            </a:endParaRPr>
          </a:p>
        </p:txBody>
      </p:sp>
    </p:spTree>
    <p:extLst>
      <p:ext uri="{BB962C8B-B14F-4D97-AF65-F5344CB8AC3E}">
        <p14:creationId xmlns:p14="http://schemas.microsoft.com/office/powerpoint/2010/main" val="310614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48532" y="1258564"/>
            <a:ext cx="16226483" cy="1477584"/>
            <a:chOff x="-23447" y="1044314"/>
            <a:chExt cx="21635310" cy="1970111"/>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23447" y="1044314"/>
              <a:ext cx="21635310" cy="1436290"/>
            </a:xfrm>
            <a:prstGeom prst="rect">
              <a:avLst/>
            </a:prstGeom>
          </p:spPr>
          <p:txBody>
            <a:bodyPr wrap="square" lIns="0" tIns="0" rIns="0" bIns="0" rtlCol="0" anchor="t">
              <a:spAutoFit/>
            </a:bodyPr>
            <a:lstStyle/>
            <a:p>
              <a:pPr>
                <a:lnSpc>
                  <a:spcPts val="8399"/>
                </a:lnSpc>
              </a:pPr>
              <a:r>
                <a:rPr lang="en-US" sz="6600" b="1" dirty="0" err="1">
                  <a:latin typeface="Times New Roman" panose="02020603050405020304" pitchFamily="18" charset="0"/>
                </a:rPr>
                <a:t>Tập</a:t>
              </a:r>
              <a:r>
                <a:rPr lang="en-US" sz="6600" b="1" dirty="0">
                  <a:latin typeface="Times New Roman" panose="02020603050405020304" pitchFamily="18" charset="0"/>
                </a:rPr>
                <a:t> </a:t>
              </a:r>
              <a:r>
                <a:rPr lang="en-US" sz="6600" b="1" dirty="0" err="1">
                  <a:latin typeface="Times New Roman" panose="02020603050405020304" pitchFamily="18" charset="0"/>
                </a:rPr>
                <a:t>dữ</a:t>
              </a:r>
              <a:r>
                <a:rPr lang="en-US" sz="6600" b="1" dirty="0">
                  <a:latin typeface="Times New Roman" panose="02020603050405020304" pitchFamily="18" charset="0"/>
                </a:rPr>
                <a:t> </a:t>
              </a:r>
              <a:r>
                <a:rPr lang="en-US" sz="6600" b="1" dirty="0" err="1">
                  <a:latin typeface="Times New Roman" panose="02020603050405020304" pitchFamily="18" charset="0"/>
                </a:rPr>
                <a:t>liệu</a:t>
              </a:r>
              <a:r>
                <a:rPr lang="en-US" sz="6600" b="1" dirty="0">
                  <a:latin typeface="Times New Roman" panose="02020603050405020304" pitchFamily="18" charset="0"/>
                </a:rPr>
                <a:t> </a:t>
              </a:r>
              <a:r>
                <a:rPr lang="en-US" sz="6600" b="1" dirty="0" err="1">
                  <a:latin typeface="Times New Roman" panose="02020603050405020304" pitchFamily="18" charset="0"/>
                </a:rPr>
                <a:t>đánh</a:t>
              </a:r>
              <a:r>
                <a:rPr lang="en-US" sz="6600" b="1" dirty="0">
                  <a:latin typeface="Times New Roman" panose="02020603050405020304" pitchFamily="18" charset="0"/>
                </a:rPr>
                <a:t> </a:t>
              </a:r>
              <a:r>
                <a:rPr lang="en-US" sz="6600" b="1" dirty="0" err="1">
                  <a:latin typeface="Times New Roman" panose="02020603050405020304" pitchFamily="18" charset="0"/>
                </a:rPr>
                <a:t>giá</a:t>
              </a:r>
              <a:endParaRPr lang="en-US" sz="6600" b="1"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pic>
        <p:nvPicPr>
          <p:cNvPr id="8" name="Picture 7"/>
          <p:cNvPicPr>
            <a:picLocks noChangeAspect="1"/>
          </p:cNvPicPr>
          <p:nvPr/>
        </p:nvPicPr>
        <p:blipFill>
          <a:blip r:embed="rId5"/>
          <a:stretch>
            <a:fillRect/>
          </a:stretch>
        </p:blipFill>
        <p:spPr>
          <a:xfrm>
            <a:off x="744554" y="2679819"/>
            <a:ext cx="16230461" cy="5513832"/>
          </a:xfrm>
          <a:prstGeom prst="rect">
            <a:avLst/>
          </a:prstGeom>
        </p:spPr>
      </p:pic>
      <p:sp>
        <p:nvSpPr>
          <p:cNvPr id="11" name="Rectangle 10"/>
          <p:cNvSpPr/>
          <p:nvPr/>
        </p:nvSpPr>
        <p:spPr>
          <a:xfrm>
            <a:off x="1843001" y="7962900"/>
            <a:ext cx="9144000" cy="2062103"/>
          </a:xfrm>
          <a:prstGeom prst="rect">
            <a:avLst/>
          </a:prstGeom>
        </p:spPr>
        <p:txBody>
          <a:bodyPr>
            <a:spAutoFit/>
          </a:bodyPr>
          <a:lstStyle/>
          <a:p>
            <a:r>
              <a:rPr lang="vi-VN" sz="3200" b="1" dirty="0">
                <a:latin typeface="Times New Roman" panose="02020603050405020304" pitchFamily="18" charset="0"/>
              </a:rPr>
              <a:t>Baselines (Phương pháp so sánh):</a:t>
            </a:r>
            <a:endParaRPr lang="vi-VN" sz="3200" dirty="0">
              <a:latin typeface="Times New Roman" panose="02020603050405020304" pitchFamily="18" charset="0"/>
            </a:endParaRPr>
          </a:p>
          <a:p>
            <a:pPr>
              <a:buFont typeface="Arial" panose="020B0604020202020204" pitchFamily="34" charset="0"/>
              <a:buChar char="•"/>
            </a:pPr>
            <a:r>
              <a:rPr lang="vi-VN" sz="3200" b="1" dirty="0">
                <a:latin typeface="Times New Roman" panose="02020603050405020304" pitchFamily="18" charset="0"/>
              </a:rPr>
              <a:t>Random walk-based:</a:t>
            </a:r>
            <a:r>
              <a:rPr lang="vi-VN" sz="3200" dirty="0">
                <a:latin typeface="Times New Roman" panose="02020603050405020304" pitchFamily="18" charset="0"/>
              </a:rPr>
              <a:t> DeepWalk, node2vec</a:t>
            </a:r>
          </a:p>
          <a:p>
            <a:pPr>
              <a:buFont typeface="Arial" panose="020B0604020202020204" pitchFamily="34" charset="0"/>
              <a:buChar char="•"/>
            </a:pPr>
            <a:r>
              <a:rPr lang="vi-VN" sz="3200" b="1" dirty="0">
                <a:latin typeface="Times New Roman" panose="02020603050405020304" pitchFamily="18" charset="0"/>
              </a:rPr>
              <a:t>GNN-based:</a:t>
            </a:r>
            <a:r>
              <a:rPr lang="vi-VN" sz="3200" dirty="0">
                <a:latin typeface="Times New Roman" panose="02020603050405020304" pitchFamily="18" charset="0"/>
              </a:rPr>
              <a:t> GCN, SGC</a:t>
            </a:r>
          </a:p>
          <a:p>
            <a:pPr>
              <a:buFont typeface="Arial" panose="020B0604020202020204" pitchFamily="34" charset="0"/>
              <a:buChar char="•"/>
            </a:pPr>
            <a:r>
              <a:rPr lang="vi-VN" sz="3200" b="1" dirty="0">
                <a:latin typeface="Times New Roman" panose="02020603050405020304" pitchFamily="18" charset="0"/>
              </a:rPr>
              <a:t>FSL-based:</a:t>
            </a:r>
            <a:r>
              <a:rPr lang="vi-VN" sz="3200" dirty="0">
                <a:latin typeface="Times New Roman" panose="02020603050405020304" pitchFamily="18" charset="0"/>
              </a:rPr>
              <a:t> PN, MAML, Meta-GNN</a:t>
            </a:r>
          </a:p>
        </p:txBody>
      </p:sp>
      <p:sp>
        <p:nvSpPr>
          <p:cNvPr id="9" name="TextBox 8"/>
          <p:cNvSpPr txBox="1"/>
          <p:nvPr/>
        </p:nvSpPr>
        <p:spPr>
          <a:xfrm>
            <a:off x="92202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13</a:t>
            </a:r>
            <a:endParaRPr lang="en-US" sz="3200" dirty="0">
              <a:latin typeface="Times New Roman" panose="02020603050405020304" pitchFamily="18" charset="0"/>
            </a:endParaRPr>
          </a:p>
        </p:txBody>
      </p:sp>
    </p:spTree>
    <p:extLst>
      <p:ext uri="{BB962C8B-B14F-4D97-AF65-F5344CB8AC3E}">
        <p14:creationId xmlns:p14="http://schemas.microsoft.com/office/powerpoint/2010/main" val="3228157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48532" y="1258564"/>
            <a:ext cx="16226483" cy="1477584"/>
            <a:chOff x="-23447" y="1044314"/>
            <a:chExt cx="21635310" cy="1970111"/>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23447" y="1044314"/>
              <a:ext cx="21635310" cy="1436290"/>
            </a:xfrm>
            <a:prstGeom prst="rect">
              <a:avLst/>
            </a:prstGeom>
          </p:spPr>
          <p:txBody>
            <a:bodyPr wrap="square" lIns="0" tIns="0" rIns="0" bIns="0" rtlCol="0" anchor="t">
              <a:spAutoFit/>
            </a:bodyPr>
            <a:lstStyle/>
            <a:p>
              <a:pPr>
                <a:lnSpc>
                  <a:spcPts val="8399"/>
                </a:lnSpc>
              </a:pPr>
              <a:r>
                <a:rPr lang="en-US" sz="6600" b="1" dirty="0" err="1">
                  <a:latin typeface="Times New Roman" panose="02020603050405020304" pitchFamily="18" charset="0"/>
                </a:rPr>
                <a:t>Tập</a:t>
              </a:r>
              <a:r>
                <a:rPr lang="en-US" sz="6600" b="1" dirty="0">
                  <a:latin typeface="Times New Roman" panose="02020603050405020304" pitchFamily="18" charset="0"/>
                </a:rPr>
                <a:t> </a:t>
              </a:r>
              <a:r>
                <a:rPr lang="en-US" sz="6600" b="1" dirty="0" err="1">
                  <a:latin typeface="Times New Roman" panose="02020603050405020304" pitchFamily="18" charset="0"/>
                </a:rPr>
                <a:t>dữ</a:t>
              </a:r>
              <a:r>
                <a:rPr lang="en-US" sz="6600" b="1" dirty="0">
                  <a:latin typeface="Times New Roman" panose="02020603050405020304" pitchFamily="18" charset="0"/>
                </a:rPr>
                <a:t> </a:t>
              </a:r>
              <a:r>
                <a:rPr lang="en-US" sz="6600" b="1" dirty="0" err="1">
                  <a:latin typeface="Times New Roman" panose="02020603050405020304" pitchFamily="18" charset="0"/>
                </a:rPr>
                <a:t>liệu</a:t>
              </a:r>
              <a:r>
                <a:rPr lang="en-US" sz="6600" b="1" dirty="0">
                  <a:latin typeface="Times New Roman" panose="02020603050405020304" pitchFamily="18" charset="0"/>
                </a:rPr>
                <a:t> </a:t>
              </a:r>
              <a:r>
                <a:rPr lang="en-US" sz="6600" b="1" dirty="0" err="1">
                  <a:latin typeface="Times New Roman" panose="02020603050405020304" pitchFamily="18" charset="0"/>
                </a:rPr>
                <a:t>đánh</a:t>
              </a:r>
              <a:r>
                <a:rPr lang="en-US" sz="6600" b="1" dirty="0">
                  <a:latin typeface="Times New Roman" panose="02020603050405020304" pitchFamily="18" charset="0"/>
                </a:rPr>
                <a:t> </a:t>
              </a:r>
              <a:r>
                <a:rPr lang="en-US" sz="6600" b="1" dirty="0" err="1">
                  <a:latin typeface="Times New Roman" panose="02020603050405020304" pitchFamily="18" charset="0"/>
                </a:rPr>
                <a:t>giá</a:t>
              </a:r>
              <a:endParaRPr lang="en-US" sz="6600" b="1"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pic>
        <p:nvPicPr>
          <p:cNvPr id="4" name="Picture 3"/>
          <p:cNvPicPr>
            <a:picLocks noChangeAspect="1"/>
          </p:cNvPicPr>
          <p:nvPr/>
        </p:nvPicPr>
        <p:blipFill>
          <a:blip r:embed="rId5"/>
          <a:stretch>
            <a:fillRect/>
          </a:stretch>
        </p:blipFill>
        <p:spPr>
          <a:xfrm>
            <a:off x="2132704" y="2581880"/>
            <a:ext cx="13458138" cy="6940296"/>
          </a:xfrm>
          <a:prstGeom prst="rect">
            <a:avLst/>
          </a:prstGeom>
        </p:spPr>
      </p:pic>
      <p:sp>
        <p:nvSpPr>
          <p:cNvPr id="8" name="TextBox 7"/>
          <p:cNvSpPr txBox="1"/>
          <p:nvPr/>
        </p:nvSpPr>
        <p:spPr>
          <a:xfrm>
            <a:off x="80010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14</a:t>
            </a:r>
            <a:endParaRPr lang="en-US" sz="3200" dirty="0">
              <a:latin typeface="Times New Roman" panose="02020603050405020304" pitchFamily="18" charset="0"/>
            </a:endParaRPr>
          </a:p>
        </p:txBody>
      </p:sp>
    </p:spTree>
    <p:extLst>
      <p:ext uri="{BB962C8B-B14F-4D97-AF65-F5344CB8AC3E}">
        <p14:creationId xmlns:p14="http://schemas.microsoft.com/office/powerpoint/2010/main" val="3849523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48532" y="1258564"/>
            <a:ext cx="16226483" cy="1477584"/>
            <a:chOff x="-23447" y="1044314"/>
            <a:chExt cx="21635310" cy="1970111"/>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23447" y="1044314"/>
              <a:ext cx="21635310" cy="1367982"/>
            </a:xfrm>
            <a:prstGeom prst="rect">
              <a:avLst/>
            </a:prstGeom>
          </p:spPr>
          <p:txBody>
            <a:bodyPr wrap="square" lIns="0" tIns="0" rIns="0" bIns="0" rtlCol="0" anchor="t">
              <a:spAutoFit/>
            </a:bodyPr>
            <a:lstStyle/>
            <a:p>
              <a:pPr algn="ctr">
                <a:lnSpc>
                  <a:spcPts val="8399"/>
                </a:lnSpc>
              </a:pPr>
              <a:r>
                <a:rPr lang="en-US" sz="6600" b="1" dirty="0" smtClean="0">
                  <a:latin typeface="Times New Roman" panose="02020603050405020304" pitchFamily="18" charset="0"/>
                </a:rPr>
                <a:t>KẾT LUẬN</a:t>
              </a:r>
              <a:endParaRPr lang="en-US" sz="6600" b="1"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8" name="Rectangle 7"/>
          <p:cNvSpPr/>
          <p:nvPr/>
        </p:nvSpPr>
        <p:spPr>
          <a:xfrm>
            <a:off x="1522903" y="2804874"/>
            <a:ext cx="15452112" cy="954107"/>
          </a:xfrm>
          <a:prstGeom prst="rect">
            <a:avLst/>
          </a:prstGeom>
        </p:spPr>
        <p:txBody>
          <a:bodyPr wrap="square">
            <a:spAutoFit/>
          </a:bodyPr>
          <a:lstStyle/>
          <a:p>
            <a:pPr marL="457200" indent="-457200">
              <a:buFont typeface="Arial" panose="020B0604020202020204" pitchFamily="34" charset="0"/>
              <a:buChar char="•"/>
            </a:pPr>
            <a:r>
              <a:rPr lang="vi-VN" sz="2800" dirty="0">
                <a:latin typeface="Times New Roman" panose="02020603050405020304" pitchFamily="18" charset="0"/>
              </a:rPr>
              <a:t>Trong bài báo này, </a:t>
            </a:r>
            <a:r>
              <a:rPr lang="en-US" sz="2800" dirty="0" err="1" smtClean="0">
                <a:latin typeface="Times New Roman" panose="02020603050405020304" pitchFamily="18" charset="0"/>
                <a:cs typeface="Times New Roman" panose="02020603050405020304" pitchFamily="18" charset="0"/>
              </a:rPr>
              <a:t>tác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giả</a:t>
            </a:r>
            <a:r>
              <a:rPr lang="vi-VN"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rPr>
              <a:t>đã giới thiệu một phương </a:t>
            </a:r>
            <a:r>
              <a:rPr lang="vi-VN" sz="2800" dirty="0" smtClean="0">
                <a:latin typeface="Times New Roman" panose="02020603050405020304" pitchFamily="18" charset="0"/>
              </a:rPr>
              <a:t>pháp</a:t>
            </a:r>
            <a:r>
              <a:rPr lang="en-US" sz="2800" dirty="0" smtClean="0">
                <a:latin typeface="Times New Roman" panose="02020603050405020304" pitchFamily="18" charset="0"/>
              </a:rPr>
              <a:t> </a:t>
            </a:r>
            <a:r>
              <a:rPr lang="vi-VN" sz="2800" dirty="0" smtClean="0">
                <a:latin typeface="Times New Roman" panose="02020603050405020304" pitchFamily="18" charset="0"/>
              </a:rPr>
              <a:t>mới </a:t>
            </a:r>
            <a:r>
              <a:rPr lang="vi-VN" sz="2800" dirty="0">
                <a:latin typeface="Times New Roman" panose="02020603050405020304" pitchFamily="18" charset="0"/>
              </a:rPr>
              <a:t>mang tên </a:t>
            </a:r>
            <a:r>
              <a:rPr lang="vi-VN" sz="2800" b="1" dirty="0">
                <a:latin typeface="Times New Roman" panose="02020603050405020304" pitchFamily="18" charset="0"/>
              </a:rPr>
              <a:t>Graph Prototypical Networks (GPN)</a:t>
            </a:r>
            <a:r>
              <a:rPr lang="vi-VN" sz="2800" dirty="0">
                <a:latin typeface="Times New Roman" panose="02020603050405020304" pitchFamily="18" charset="0"/>
              </a:rPr>
              <a:t> để giải quyết vấn đề </a:t>
            </a:r>
            <a:r>
              <a:rPr lang="vi-VN" sz="2800" b="1" dirty="0">
                <a:latin typeface="Times New Roman" panose="02020603050405020304" pitchFamily="18" charset="0"/>
              </a:rPr>
              <a:t>phân loại nút với số lượng mẫu ít</a:t>
            </a:r>
            <a:r>
              <a:rPr lang="vi-VN" sz="2800" dirty="0">
                <a:latin typeface="Times New Roman" panose="02020603050405020304" pitchFamily="18" charset="0"/>
              </a:rPr>
              <a:t> trên mạng có thuộc tính. </a:t>
            </a:r>
            <a:endParaRPr lang="en-US" sz="2800" dirty="0">
              <a:latin typeface="Times New Roman" panose="02020603050405020304" pitchFamily="18" charset="0"/>
            </a:endParaRPr>
          </a:p>
        </p:txBody>
      </p:sp>
      <p:sp>
        <p:nvSpPr>
          <p:cNvPr id="9" name="Rectangle 8"/>
          <p:cNvSpPr/>
          <p:nvPr/>
        </p:nvSpPr>
        <p:spPr>
          <a:xfrm>
            <a:off x="1522903" y="4759590"/>
            <a:ext cx="15452112" cy="954107"/>
          </a:xfrm>
          <a:prstGeom prst="rect">
            <a:avLst/>
          </a:prstGeom>
        </p:spPr>
        <p:txBody>
          <a:bodyPr wrap="square">
            <a:spAutoFit/>
          </a:bodyPr>
          <a:lstStyle/>
          <a:p>
            <a:pPr marL="457200" indent="-457200">
              <a:buFont typeface="Arial" panose="020B0604020202020204" pitchFamily="34" charset="0"/>
              <a:buChar char="•"/>
            </a:pPr>
            <a:r>
              <a:rPr lang="vi-VN" sz="2800" dirty="0">
                <a:latin typeface="Times New Roman" panose="02020603050405020304" pitchFamily="18" charset="0"/>
              </a:rPr>
              <a:t>GPN là một giải pháp hiệu quả cho vấn đề phân loại nút với số lượng mẫu ít trên mạng có thuộc tính, thể hiện khả năng vượt trội trong việc học và tổng quát hóa các nguyên mẫu lớp.</a:t>
            </a:r>
            <a:endParaRPr lang="en-US" sz="2800" dirty="0">
              <a:latin typeface="Times New Roman" panose="02020603050405020304" pitchFamily="18" charset="0"/>
            </a:endParaRPr>
          </a:p>
        </p:txBody>
      </p:sp>
      <p:sp>
        <p:nvSpPr>
          <p:cNvPr id="10" name="TextBox 9"/>
          <p:cNvSpPr txBox="1"/>
          <p:nvPr/>
        </p:nvSpPr>
        <p:spPr>
          <a:xfrm>
            <a:off x="8001000" y="9365796"/>
            <a:ext cx="601447" cy="584775"/>
          </a:xfrm>
          <a:prstGeom prst="rect">
            <a:avLst/>
          </a:prstGeom>
          <a:noFill/>
        </p:spPr>
        <p:txBody>
          <a:bodyPr wrap="none" rtlCol="0">
            <a:spAutoFit/>
          </a:bodyPr>
          <a:lstStyle/>
          <a:p>
            <a:r>
              <a:rPr lang="en-US" sz="3200" dirty="0" smtClean="0">
                <a:latin typeface="Times New Roman" panose="02020603050405020304" pitchFamily="18" charset="0"/>
              </a:rPr>
              <a:t>15</a:t>
            </a:r>
            <a:endParaRPr lang="en-US" sz="3200" dirty="0">
              <a:latin typeface="Times New Roman" panose="02020603050405020304" pitchFamily="18" charset="0"/>
            </a:endParaRPr>
          </a:p>
        </p:txBody>
      </p:sp>
    </p:spTree>
    <p:extLst>
      <p:ext uri="{BB962C8B-B14F-4D97-AF65-F5344CB8AC3E}">
        <p14:creationId xmlns:p14="http://schemas.microsoft.com/office/powerpoint/2010/main" val="987411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4421807" y="7834700"/>
            <a:ext cx="9444385" cy="1051570"/>
          </a:xfrm>
          <a:prstGeom prst="rect">
            <a:avLst/>
          </a:prstGeom>
        </p:spPr>
        <p:txBody>
          <a:bodyPr lIns="0" tIns="0" rIns="0" bIns="0" rtlCol="0" anchor="t">
            <a:spAutoFit/>
          </a:bodyPr>
          <a:lstStyle/>
          <a:p>
            <a:pPr algn="ctr">
              <a:lnSpc>
                <a:spcPts val="4062"/>
              </a:lnSpc>
            </a:pP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Xin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cảm</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ơn</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thầy,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cô</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và</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các</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bạn</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đã</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lắng</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nghe</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bài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thuyết</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trình</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của</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nhóm</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125" dirty="0" err="1" smtClean="0">
                <a:solidFill>
                  <a:srgbClr val="000000"/>
                </a:solidFill>
                <a:latin typeface="Times New Roman" panose="02020603050405020304" pitchFamily="18" charset="0"/>
                <a:ea typeface="Clear Sans"/>
                <a:cs typeface="Times New Roman" panose="02020603050405020304" pitchFamily="18" charset="0"/>
                <a:sym typeface="Clear Sans"/>
              </a:rPr>
              <a:t>em</a:t>
            </a:r>
            <a:r>
              <a:rPr lang="en-US" sz="3125" dirty="0" smtClean="0">
                <a:solidFill>
                  <a:srgbClr val="000000"/>
                </a:solidFill>
                <a:latin typeface="Times New Roman" panose="02020603050405020304" pitchFamily="18" charset="0"/>
                <a:ea typeface="Clear Sans"/>
                <a:cs typeface="Times New Roman" panose="02020603050405020304" pitchFamily="18" charset="0"/>
                <a:sym typeface="Clear Sans"/>
              </a:rPr>
              <a:t>!</a:t>
            </a:r>
            <a:endParaRPr lang="en-US" sz="3125"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pic>
        <p:nvPicPr>
          <p:cNvPr id="3" name="Picture 3"/>
          <p:cNvPicPr>
            <a:picLocks noChangeAspect="1"/>
          </p:cNvPicPr>
          <p:nvPr/>
        </p:nvPicPr>
        <p:blipFill>
          <a:blip r:embed="rId2"/>
          <a:srcRect l="62989" t="67035"/>
          <a:stretch>
            <a:fillRect/>
          </a:stretch>
        </p:blipFill>
        <p:spPr>
          <a:xfrm rot="5400000">
            <a:off x="-202103" y="6179918"/>
            <a:ext cx="4312936" cy="3841377"/>
          </a:xfrm>
          <a:prstGeom prst="rect">
            <a:avLst/>
          </a:prstGeom>
        </p:spPr>
      </p:pic>
      <p:pic>
        <p:nvPicPr>
          <p:cNvPr id="4" name="Picture 4"/>
          <p:cNvPicPr>
            <a:picLocks noChangeAspect="1"/>
          </p:cNvPicPr>
          <p:nvPr/>
        </p:nvPicPr>
        <p:blipFill>
          <a:blip r:embed="rId3"/>
          <a:srcRect/>
          <a:stretch>
            <a:fillRect/>
          </a:stretch>
        </p:blipFill>
        <p:spPr>
          <a:xfrm>
            <a:off x="11640279" y="-4239083"/>
            <a:ext cx="8152651" cy="8478165"/>
          </a:xfrm>
          <a:prstGeom prst="rect">
            <a:avLst/>
          </a:prstGeom>
        </p:spPr>
      </p:pic>
      <p:sp>
        <p:nvSpPr>
          <p:cNvPr id="5" name="Freeform 5"/>
          <p:cNvSpPr/>
          <p:nvPr/>
        </p:nvSpPr>
        <p:spPr>
          <a:xfrm>
            <a:off x="5232348" y="1717374"/>
            <a:ext cx="7823304" cy="5867478"/>
          </a:xfrm>
          <a:custGeom>
            <a:avLst/>
            <a:gdLst/>
            <a:ahLst/>
            <a:cxnLst/>
            <a:rect l="l" t="t" r="r" b="b"/>
            <a:pathLst>
              <a:path w="7823304" h="5867478">
                <a:moveTo>
                  <a:pt x="0" y="0"/>
                </a:moveTo>
                <a:lnTo>
                  <a:pt x="7823304" y="0"/>
                </a:lnTo>
                <a:lnTo>
                  <a:pt x="7823304" y="5867478"/>
                </a:lnTo>
                <a:lnTo>
                  <a:pt x="0" y="5867478"/>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927178">
            <a:off x="2119528" y="-963026"/>
            <a:ext cx="12725595" cy="14205829"/>
          </a:xfrm>
          <a:prstGeom prst="rect">
            <a:avLst/>
          </a:prstGeom>
        </p:spPr>
      </p:pic>
      <p:sp>
        <p:nvSpPr>
          <p:cNvPr id="3" name="Freeform 3"/>
          <p:cNvSpPr/>
          <p:nvPr/>
        </p:nvSpPr>
        <p:spPr>
          <a:xfrm rot="1873312">
            <a:off x="7975567" y="3035514"/>
            <a:ext cx="11748976" cy="11578082"/>
          </a:xfrm>
          <a:custGeom>
            <a:avLst/>
            <a:gdLst/>
            <a:ahLst/>
            <a:cxnLst/>
            <a:rect l="l" t="t" r="r" b="b"/>
            <a:pathLst>
              <a:path w="11748976" h="11578082">
                <a:moveTo>
                  <a:pt x="0" y="0"/>
                </a:moveTo>
                <a:lnTo>
                  <a:pt x="11748975" y="0"/>
                </a:lnTo>
                <a:lnTo>
                  <a:pt x="11748975" y="11578081"/>
                </a:lnTo>
                <a:lnTo>
                  <a:pt x="0" y="1157808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3806976" y="3018670"/>
            <a:ext cx="8468735" cy="1180900"/>
            <a:chOff x="0" y="-38100"/>
            <a:chExt cx="11291647" cy="1574534"/>
          </a:xfrm>
        </p:grpSpPr>
        <p:sp>
          <p:nvSpPr>
            <p:cNvPr id="5" name="TextBox 5"/>
            <p:cNvSpPr txBox="1"/>
            <p:nvPr/>
          </p:nvSpPr>
          <p:spPr>
            <a:xfrm>
              <a:off x="0" y="-38100"/>
              <a:ext cx="11291647" cy="952500"/>
            </a:xfrm>
            <a:prstGeom prst="rect">
              <a:avLst/>
            </a:prstGeom>
          </p:spPr>
          <p:txBody>
            <a:bodyPr lIns="0" tIns="0" rIns="0" bIns="0" rtlCol="0" anchor="t">
              <a:spAutoFit/>
            </a:bodyPr>
            <a:lstStyle/>
            <a:p>
              <a:pPr algn="ctr">
                <a:lnSpc>
                  <a:spcPts val="5850"/>
                </a:lnSpc>
              </a:pPr>
              <a:r>
                <a:rPr lang="en-US" sz="4500" dirty="0">
                  <a:solidFill>
                    <a:srgbClr val="000000"/>
                  </a:solidFill>
                  <a:latin typeface="Times New Roman" panose="02020603050405020304" pitchFamily="18" charset="0"/>
                  <a:ea typeface="Baloo"/>
                  <a:cs typeface="Times New Roman" panose="02020603050405020304" pitchFamily="18" charset="0"/>
                  <a:sym typeface="Baloo"/>
                </a:rPr>
                <a:t>1.Phạm </a:t>
              </a:r>
              <a:r>
                <a:rPr lang="en-US" sz="4500" dirty="0" err="1">
                  <a:solidFill>
                    <a:srgbClr val="000000"/>
                  </a:solidFill>
                  <a:latin typeface="Times New Roman" panose="02020603050405020304" pitchFamily="18" charset="0"/>
                  <a:ea typeface="Baloo"/>
                  <a:cs typeface="Times New Roman" panose="02020603050405020304" pitchFamily="18" charset="0"/>
                  <a:sym typeface="Baloo"/>
                </a:rPr>
                <a:t>Ngọc</a:t>
              </a:r>
              <a:r>
                <a:rPr lang="en-US" sz="4500" dirty="0">
                  <a:solidFill>
                    <a:srgbClr val="000000"/>
                  </a:solidFill>
                  <a:latin typeface="Times New Roman" panose="02020603050405020304" pitchFamily="18" charset="0"/>
                  <a:ea typeface="Baloo"/>
                  <a:cs typeface="Times New Roman" panose="02020603050405020304" pitchFamily="18" charset="0"/>
                  <a:sym typeface="Baloo"/>
                </a:rPr>
                <a:t> Quang-21DH112841</a:t>
              </a:r>
            </a:p>
          </p:txBody>
        </p:sp>
        <p:sp>
          <p:nvSpPr>
            <p:cNvPr id="6" name="TextBox 6"/>
            <p:cNvSpPr txBox="1"/>
            <p:nvPr/>
          </p:nvSpPr>
          <p:spPr>
            <a:xfrm>
              <a:off x="0" y="1028260"/>
              <a:ext cx="11291647" cy="508174"/>
            </a:xfrm>
            <a:prstGeom prst="rect">
              <a:avLst/>
            </a:prstGeom>
          </p:spPr>
          <p:txBody>
            <a:bodyPr lIns="0" tIns="0" rIns="0" bIns="0" rtlCol="0" anchor="t">
              <a:spAutoFit/>
            </a:bodyPr>
            <a:lstStyle/>
            <a:p>
              <a:pPr algn="ctr">
                <a:lnSpc>
                  <a:spcPts val="3380"/>
                </a:lnSpc>
              </a:pPr>
              <a:endParaRPr dirty="0">
                <a:latin typeface="Times New Roman" panose="02020603050405020304" pitchFamily="18" charset="0"/>
              </a:endParaRPr>
            </a:p>
          </p:txBody>
        </p:sp>
      </p:grpSp>
      <p:sp>
        <p:nvSpPr>
          <p:cNvPr id="7" name="TextBox 7"/>
          <p:cNvSpPr txBox="1"/>
          <p:nvPr/>
        </p:nvSpPr>
        <p:spPr>
          <a:xfrm>
            <a:off x="3806976" y="4761336"/>
            <a:ext cx="8916330" cy="723900"/>
          </a:xfrm>
          <a:prstGeom prst="rect">
            <a:avLst/>
          </a:prstGeom>
        </p:spPr>
        <p:txBody>
          <a:bodyPr lIns="0" tIns="0" rIns="0" bIns="0" rtlCol="0" anchor="t">
            <a:spAutoFit/>
          </a:bodyPr>
          <a:lstStyle/>
          <a:p>
            <a:pPr algn="ctr">
              <a:lnSpc>
                <a:spcPts val="5850"/>
              </a:lnSpc>
            </a:pPr>
            <a:r>
              <a:rPr lang="en-US" sz="4500" dirty="0">
                <a:solidFill>
                  <a:srgbClr val="000000"/>
                </a:solidFill>
                <a:latin typeface="Times New Roman" panose="02020603050405020304" pitchFamily="18" charset="0"/>
                <a:ea typeface="Baloo"/>
                <a:cs typeface="Times New Roman" panose="02020603050405020304" pitchFamily="18" charset="0"/>
                <a:sym typeface="Baloo"/>
              </a:rPr>
              <a:t>2.Dương </a:t>
            </a:r>
            <a:r>
              <a:rPr lang="en-US" sz="4500" dirty="0" err="1">
                <a:solidFill>
                  <a:srgbClr val="000000"/>
                </a:solidFill>
                <a:latin typeface="Times New Roman" panose="02020603050405020304" pitchFamily="18" charset="0"/>
                <a:ea typeface="Baloo"/>
                <a:cs typeface="Times New Roman" panose="02020603050405020304" pitchFamily="18" charset="0"/>
                <a:sym typeface="Baloo"/>
              </a:rPr>
              <a:t>Trọng</a:t>
            </a:r>
            <a:r>
              <a:rPr lang="en-US" sz="4500" dirty="0">
                <a:solidFill>
                  <a:srgbClr val="000000"/>
                </a:solidFill>
                <a:latin typeface="Times New Roman" panose="02020603050405020304" pitchFamily="18" charset="0"/>
                <a:ea typeface="Baloo"/>
                <a:cs typeface="Times New Roman" panose="02020603050405020304" pitchFamily="18" charset="0"/>
                <a:sym typeface="Baloo"/>
              </a:rPr>
              <a:t> Nhân-21DH114469</a:t>
            </a:r>
          </a:p>
        </p:txBody>
      </p:sp>
      <p:sp>
        <p:nvSpPr>
          <p:cNvPr id="8" name="TextBox 8"/>
          <p:cNvSpPr txBox="1"/>
          <p:nvPr/>
        </p:nvSpPr>
        <p:spPr>
          <a:xfrm>
            <a:off x="3806976" y="8100654"/>
            <a:ext cx="8468735" cy="723900"/>
          </a:xfrm>
          <a:prstGeom prst="rect">
            <a:avLst/>
          </a:prstGeom>
        </p:spPr>
        <p:txBody>
          <a:bodyPr lIns="0" tIns="0" rIns="0" bIns="0" rtlCol="0" anchor="t">
            <a:spAutoFit/>
          </a:bodyPr>
          <a:lstStyle/>
          <a:p>
            <a:pPr algn="ctr">
              <a:lnSpc>
                <a:spcPts val="5850"/>
              </a:lnSpc>
            </a:pPr>
            <a:r>
              <a:rPr lang="en-US" sz="4500" dirty="0">
                <a:solidFill>
                  <a:srgbClr val="000000"/>
                </a:solidFill>
                <a:latin typeface="Times New Roman" panose="02020603050405020304" pitchFamily="18" charset="0"/>
                <a:ea typeface="Baloo"/>
                <a:cs typeface="Times New Roman" panose="02020603050405020304" pitchFamily="18" charset="0"/>
                <a:sym typeface="Baloo"/>
              </a:rPr>
              <a:t>4.Trần </a:t>
            </a:r>
            <a:r>
              <a:rPr lang="en-US" sz="4500" dirty="0" err="1">
                <a:solidFill>
                  <a:srgbClr val="000000"/>
                </a:solidFill>
                <a:latin typeface="Times New Roman" panose="02020603050405020304" pitchFamily="18" charset="0"/>
                <a:ea typeface="Baloo"/>
                <a:cs typeface="Times New Roman" panose="02020603050405020304" pitchFamily="18" charset="0"/>
                <a:sym typeface="Baloo"/>
              </a:rPr>
              <a:t>Nhựt</a:t>
            </a:r>
            <a:r>
              <a:rPr lang="en-US" sz="4500" dirty="0">
                <a:solidFill>
                  <a:srgbClr val="000000"/>
                </a:solidFill>
                <a:latin typeface="Times New Roman" panose="02020603050405020304" pitchFamily="18" charset="0"/>
                <a:ea typeface="Baloo"/>
                <a:cs typeface="Times New Roman" panose="02020603050405020304" pitchFamily="18" charset="0"/>
                <a:sym typeface="Baloo"/>
              </a:rPr>
              <a:t> Khang-21DH110794</a:t>
            </a:r>
          </a:p>
        </p:txBody>
      </p:sp>
      <p:sp>
        <p:nvSpPr>
          <p:cNvPr id="9" name="TextBox 9"/>
          <p:cNvSpPr txBox="1"/>
          <p:nvPr/>
        </p:nvSpPr>
        <p:spPr>
          <a:xfrm>
            <a:off x="0" y="0"/>
            <a:ext cx="10674048" cy="1018292"/>
          </a:xfrm>
          <a:prstGeom prst="rect">
            <a:avLst/>
          </a:prstGeom>
        </p:spPr>
        <p:txBody>
          <a:bodyPr lIns="0" tIns="0" rIns="0" bIns="0" rtlCol="0" anchor="t">
            <a:spAutoFit/>
          </a:bodyPr>
          <a:lstStyle/>
          <a:p>
            <a:pPr algn="ctr">
              <a:lnSpc>
                <a:spcPts val="8399"/>
              </a:lnSpc>
            </a:pPr>
            <a:r>
              <a:rPr lang="en-US" sz="6999" dirty="0" err="1">
                <a:solidFill>
                  <a:srgbClr val="000000"/>
                </a:solidFill>
                <a:latin typeface="Times New Roman" panose="02020603050405020304" pitchFamily="18" charset="0"/>
                <a:ea typeface="Baloo"/>
                <a:cs typeface="Times New Roman" panose="02020603050405020304" pitchFamily="18" charset="0"/>
                <a:sym typeface="Baloo"/>
              </a:rPr>
              <a:t>Thành</a:t>
            </a:r>
            <a:r>
              <a:rPr lang="en-US" sz="6999" dirty="0">
                <a:solidFill>
                  <a:srgbClr val="000000"/>
                </a:solidFill>
                <a:latin typeface="Times New Roman" panose="02020603050405020304" pitchFamily="18" charset="0"/>
                <a:ea typeface="Baloo"/>
                <a:cs typeface="Times New Roman" panose="02020603050405020304" pitchFamily="18" charset="0"/>
                <a:sym typeface="Baloo"/>
              </a:rPr>
              <a:t> </a:t>
            </a:r>
            <a:r>
              <a:rPr lang="en-US" sz="6999" dirty="0" err="1">
                <a:solidFill>
                  <a:srgbClr val="000000"/>
                </a:solidFill>
                <a:latin typeface="Times New Roman" panose="02020603050405020304" pitchFamily="18" charset="0"/>
                <a:ea typeface="Baloo"/>
                <a:cs typeface="Times New Roman" panose="02020603050405020304" pitchFamily="18" charset="0"/>
                <a:sym typeface="Baloo"/>
              </a:rPr>
              <a:t>viên</a:t>
            </a:r>
            <a:r>
              <a:rPr lang="en-US" sz="6999" dirty="0">
                <a:solidFill>
                  <a:srgbClr val="000000"/>
                </a:solidFill>
                <a:latin typeface="Times New Roman" panose="02020603050405020304" pitchFamily="18" charset="0"/>
                <a:ea typeface="Baloo"/>
                <a:cs typeface="Times New Roman" panose="02020603050405020304" pitchFamily="18" charset="0"/>
                <a:sym typeface="Baloo"/>
              </a:rPr>
              <a:t> </a:t>
            </a:r>
            <a:r>
              <a:rPr lang="en-US" sz="6999" dirty="0" err="1" smtClean="0">
                <a:solidFill>
                  <a:srgbClr val="000000"/>
                </a:solidFill>
                <a:latin typeface="Times New Roman" panose="02020603050405020304" pitchFamily="18" charset="0"/>
                <a:ea typeface="Baloo"/>
                <a:cs typeface="Times New Roman" panose="02020603050405020304" pitchFamily="18" charset="0"/>
                <a:sym typeface="Baloo"/>
              </a:rPr>
              <a:t>nhóm</a:t>
            </a:r>
            <a:r>
              <a:rPr lang="en-US" sz="6999" dirty="0" smtClean="0">
                <a:solidFill>
                  <a:srgbClr val="000000"/>
                </a:solidFill>
                <a:latin typeface="Times New Roman" panose="02020603050405020304" pitchFamily="18" charset="0"/>
                <a:ea typeface="Baloo"/>
                <a:cs typeface="Times New Roman" panose="02020603050405020304" pitchFamily="18" charset="0"/>
                <a:sym typeface="Baloo"/>
              </a:rPr>
              <a:t> 19</a:t>
            </a:r>
            <a:endParaRPr lang="en-US" sz="6999" dirty="0">
              <a:solidFill>
                <a:srgbClr val="000000"/>
              </a:solidFill>
              <a:latin typeface="Times New Roman" panose="02020603050405020304" pitchFamily="18" charset="0"/>
              <a:ea typeface="Baloo"/>
              <a:cs typeface="Times New Roman" panose="02020603050405020304" pitchFamily="18" charset="0"/>
              <a:sym typeface="Baloo"/>
            </a:endParaRPr>
          </a:p>
        </p:txBody>
      </p:sp>
      <p:sp>
        <p:nvSpPr>
          <p:cNvPr id="10" name="TextBox 10"/>
          <p:cNvSpPr txBox="1"/>
          <p:nvPr/>
        </p:nvSpPr>
        <p:spPr>
          <a:xfrm>
            <a:off x="3806976" y="6430995"/>
            <a:ext cx="7321868" cy="723900"/>
          </a:xfrm>
          <a:prstGeom prst="rect">
            <a:avLst/>
          </a:prstGeom>
        </p:spPr>
        <p:txBody>
          <a:bodyPr lIns="0" tIns="0" rIns="0" bIns="0" rtlCol="0" anchor="t">
            <a:spAutoFit/>
          </a:bodyPr>
          <a:lstStyle/>
          <a:p>
            <a:pPr algn="ctr">
              <a:lnSpc>
                <a:spcPts val="5850"/>
              </a:lnSpc>
            </a:pPr>
            <a:r>
              <a:rPr lang="en-US" sz="4500" dirty="0">
                <a:solidFill>
                  <a:srgbClr val="000000"/>
                </a:solidFill>
                <a:latin typeface="Times New Roman" panose="02020603050405020304" pitchFamily="18" charset="0"/>
                <a:ea typeface="Baloo"/>
                <a:cs typeface="Times New Roman" panose="02020603050405020304" pitchFamily="18" charset="0"/>
                <a:sym typeface="Baloo"/>
              </a:rPr>
              <a:t>3.Lê </a:t>
            </a:r>
            <a:r>
              <a:rPr lang="en-US" sz="4500" dirty="0" err="1">
                <a:solidFill>
                  <a:srgbClr val="000000"/>
                </a:solidFill>
                <a:latin typeface="Times New Roman" panose="02020603050405020304" pitchFamily="18" charset="0"/>
                <a:ea typeface="Baloo"/>
                <a:cs typeface="Times New Roman" panose="02020603050405020304" pitchFamily="18" charset="0"/>
                <a:sym typeface="Baloo"/>
              </a:rPr>
              <a:t>Đại</a:t>
            </a:r>
            <a:r>
              <a:rPr lang="en-US" sz="4500" dirty="0">
                <a:solidFill>
                  <a:srgbClr val="000000"/>
                </a:solidFill>
                <a:latin typeface="Times New Roman" panose="02020603050405020304" pitchFamily="18" charset="0"/>
                <a:ea typeface="Baloo"/>
                <a:cs typeface="Times New Roman" panose="02020603050405020304" pitchFamily="18" charset="0"/>
                <a:sym typeface="Baloo"/>
              </a:rPr>
              <a:t> Thắng-21DH114518</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10432" y="503611"/>
            <a:ext cx="11409139" cy="2264174"/>
            <a:chOff x="0" y="-4473"/>
            <a:chExt cx="15212185"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15212185" cy="1293602"/>
            </a:xfrm>
            <a:prstGeom prst="rect">
              <a:avLst/>
            </a:prstGeom>
          </p:spPr>
          <p:txBody>
            <a:bodyPr lIns="0" tIns="0" rIns="0" bIns="0" rtlCol="0" anchor="t">
              <a:spAutoFit/>
            </a:bodyPr>
            <a:lstStyle/>
            <a:p>
              <a:pPr algn="l">
                <a:lnSpc>
                  <a:spcPts val="8399"/>
                </a:lnSpc>
              </a:pPr>
              <a:r>
                <a:rPr lang="en-US" sz="5400" dirty="0" smtClean="0">
                  <a:solidFill>
                    <a:srgbClr val="000000"/>
                  </a:solidFill>
                  <a:latin typeface="Times New Roman" panose="02020603050405020304" pitchFamily="18" charset="0"/>
                  <a:ea typeface="Baloo"/>
                  <a:cs typeface="Times New Roman" panose="02020603050405020304" pitchFamily="18" charset="0"/>
                  <a:sym typeface="Baloo"/>
                </a:rPr>
                <a:t>DỮ LIỆU LỚN THỰC SỰ NHỎ</a:t>
              </a:r>
              <a:endParaRPr lang="en-US" sz="5400"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8" name="TextBox 8"/>
          <p:cNvSpPr txBox="1"/>
          <p:nvPr/>
        </p:nvSpPr>
        <p:spPr>
          <a:xfrm>
            <a:off x="748532" y="1866900"/>
            <a:ext cx="8305465" cy="1654299"/>
          </a:xfrm>
          <a:prstGeom prst="rect">
            <a:avLst/>
          </a:prstGeom>
        </p:spPr>
        <p:txBody>
          <a:bodyPr lIns="0" tIns="0" rIns="0" bIns="0" rtlCol="0" anchor="t">
            <a:spAutoFit/>
          </a:bodyPr>
          <a:lstStyle/>
          <a:p>
            <a:pPr marL="457200" indent="-457200" algn="l">
              <a:lnSpc>
                <a:spcPts val="4290"/>
              </a:lnSpc>
              <a:buFont typeface="Arial" panose="020B0604020202020204" pitchFamily="34" charset="0"/>
              <a:buChar char="•"/>
            </a:pP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ImageNet:</a:t>
            </a:r>
          </a:p>
          <a:p>
            <a:pPr algn="l">
              <a:lnSpc>
                <a:spcPts val="4290"/>
              </a:lnSpc>
            </a:pP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14,192,122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ảnh</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p>
          <a:p>
            <a:pPr algn="l">
              <a:lnSpc>
                <a:spcPts val="4290"/>
              </a:lnSpc>
            </a:pP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pic>
        <p:nvPicPr>
          <p:cNvPr id="1028" name="Picture 4" descr="Google &amp; DeepMind Researchers Revamp ImageNet | Sync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89" y="3840267"/>
            <a:ext cx="9048750" cy="3876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10896600" y="3309399"/>
            <a:ext cx="6693143" cy="4800600"/>
          </a:xfrm>
          <a:prstGeom prst="rect">
            <a:avLst/>
          </a:prstGeom>
        </p:spPr>
      </p:pic>
      <p:sp>
        <p:nvSpPr>
          <p:cNvPr id="4" name="TextBox 3"/>
          <p:cNvSpPr txBox="1"/>
          <p:nvPr/>
        </p:nvSpPr>
        <p:spPr>
          <a:xfrm>
            <a:off x="8001000" y="9365796"/>
            <a:ext cx="393056" cy="584775"/>
          </a:xfrm>
          <a:prstGeom prst="rect">
            <a:avLst/>
          </a:prstGeom>
          <a:noFill/>
        </p:spPr>
        <p:txBody>
          <a:bodyPr wrap="none" rtlCol="0">
            <a:spAutoFit/>
          </a:bodyPr>
          <a:lstStyle/>
          <a:p>
            <a:r>
              <a:rPr lang="en-US" sz="3200" dirty="0" smtClean="0">
                <a:latin typeface="Times New Roman" panose="02020603050405020304" pitchFamily="18" charset="0"/>
              </a:rPr>
              <a:t>3</a:t>
            </a:r>
            <a:endParaRPr 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615414" cy="1018292"/>
          </a:xfrm>
          <a:prstGeom prst="rect">
            <a:avLst/>
          </a:prstGeom>
        </p:spPr>
        <p:txBody>
          <a:bodyPr lIns="0" tIns="0" rIns="0" bIns="0" rtlCol="0" anchor="t">
            <a:spAutoFit/>
          </a:bodyPr>
          <a:lstStyle/>
          <a:p>
            <a:pPr algn="l">
              <a:lnSpc>
                <a:spcPts val="8399"/>
              </a:lnSpc>
            </a:pPr>
            <a:endParaRPr lang="en-US" sz="6999" dirty="0">
              <a:solidFill>
                <a:srgbClr val="000000"/>
              </a:solidFill>
              <a:latin typeface="Times New Roman" panose="02020603050405020304" pitchFamily="18" charset="0"/>
              <a:ea typeface="Baloo"/>
              <a:cs typeface="Times New Roman" panose="02020603050405020304" pitchFamily="18" charset="0"/>
              <a:sym typeface="Baloo"/>
            </a:endParaRPr>
          </a:p>
        </p:txBody>
      </p:sp>
      <p:pic>
        <p:nvPicPr>
          <p:cNvPr id="3" name="Picture 3"/>
          <p:cNvPicPr>
            <a:picLocks noChangeAspect="1"/>
          </p:cNvPicPr>
          <p:nvPr/>
        </p:nvPicPr>
        <p:blipFill>
          <a:blip r:embed="rId3"/>
          <a:srcRect/>
          <a:stretch>
            <a:fillRect/>
          </a:stretch>
        </p:blipFill>
        <p:spPr>
          <a:xfrm rot="-8937396">
            <a:off x="11487263" y="7825073"/>
            <a:ext cx="6935234" cy="658114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470813" y="4753233"/>
            <a:ext cx="10731188" cy="516808"/>
          </a:xfrm>
          <a:prstGeom prst="rect">
            <a:avLst/>
          </a:prstGeom>
        </p:spPr>
        <p:txBody>
          <a:bodyPr lIns="0" tIns="0" rIns="0" bIns="0" rtlCol="0" anchor="t">
            <a:spAutoFit/>
          </a:bodyPr>
          <a:lstStyle/>
          <a:p>
            <a:pPr marL="712470" lvl="1" indent="-356235" algn="l">
              <a:lnSpc>
                <a:spcPts val="4289"/>
              </a:lnSpc>
              <a:buAutoNum type="arabicPeriod"/>
            </a:pPr>
            <a:endParaRPr lang="en-US" sz="3299"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nvGrpSpPr>
          <p:cNvPr id="9" name="Group 9"/>
          <p:cNvGrpSpPr/>
          <p:nvPr/>
        </p:nvGrpSpPr>
        <p:grpSpPr>
          <a:xfrm>
            <a:off x="1810900" y="1617138"/>
            <a:ext cx="11615414" cy="560455"/>
            <a:chOff x="0" y="-38100"/>
            <a:chExt cx="15487218" cy="747273"/>
          </a:xfrm>
        </p:grpSpPr>
        <p:sp>
          <p:nvSpPr>
            <p:cNvPr id="10" name="TextBox 10"/>
            <p:cNvSpPr txBox="1"/>
            <p:nvPr/>
          </p:nvSpPr>
          <p:spPr>
            <a:xfrm>
              <a:off x="0" y="-38100"/>
              <a:ext cx="11057524" cy="674885"/>
            </a:xfrm>
            <a:prstGeom prst="rect">
              <a:avLst/>
            </a:prstGeom>
          </p:spPr>
          <p:txBody>
            <a:bodyPr lIns="0" tIns="0" rIns="0" bIns="0" rtlCol="0" anchor="t">
              <a:spAutoFit/>
            </a:bodyPr>
            <a:lstStyle/>
            <a:p>
              <a:pPr algn="l">
                <a:lnSpc>
                  <a:spcPts val="4680"/>
                </a:lnSpc>
              </a:pPr>
              <a:endParaRPr dirty="0">
                <a:latin typeface="Times New Roman" panose="02020603050405020304" pitchFamily="18" charset="0"/>
              </a:endParaRPr>
            </a:p>
          </p:txBody>
        </p:sp>
        <p:sp>
          <p:nvSpPr>
            <p:cNvPr id="11" name="TextBox 11"/>
            <p:cNvSpPr txBox="1"/>
            <p:nvPr/>
          </p:nvSpPr>
          <p:spPr>
            <a:xfrm>
              <a:off x="938267" y="25481"/>
              <a:ext cx="14548951" cy="683692"/>
            </a:xfrm>
            <a:prstGeom prst="rect">
              <a:avLst/>
            </a:prstGeom>
          </p:spPr>
          <p:txBody>
            <a:bodyPr wrap="square" lIns="0" tIns="0" rIns="0" bIns="0" rtlCol="0" anchor="t">
              <a:spAutoFit/>
            </a:bodyPr>
            <a:lstStyle/>
            <a:p>
              <a:pPr algn="l">
                <a:lnSpc>
                  <a:spcPts val="4290"/>
                </a:lnSpc>
              </a:pP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Đồ</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thị</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trong</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thế</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giới</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thực</a:t>
              </a:r>
              <a:r>
                <a:rPr lang="en-US" sz="3300" dirty="0">
                  <a:solidFill>
                    <a:srgbClr val="000000"/>
                  </a:solidFill>
                  <a:latin typeface="Times New Roman" panose="02020603050405020304" pitchFamily="18" charset="0"/>
                  <a:ea typeface="Clear Sans"/>
                  <a:cs typeface="Times New Roman" panose="02020603050405020304" pitchFamily="18" charset="0"/>
                  <a:sym typeface="Clear Sans"/>
                </a:rPr>
                <a:t>:</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(long-tailed)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đuôi</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dài</a:t>
              </a: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pic>
        <p:nvPicPr>
          <p:cNvPr id="13" name="Picture 12"/>
          <p:cNvPicPr>
            <a:picLocks noChangeAspect="1"/>
          </p:cNvPicPr>
          <p:nvPr/>
        </p:nvPicPr>
        <p:blipFill>
          <a:blip r:embed="rId6"/>
          <a:stretch>
            <a:fillRect/>
          </a:stretch>
        </p:blipFill>
        <p:spPr>
          <a:xfrm>
            <a:off x="4343400" y="2597884"/>
            <a:ext cx="8787775" cy="5870448"/>
          </a:xfrm>
          <a:prstGeom prst="rect">
            <a:avLst/>
          </a:prstGeom>
        </p:spPr>
      </p:pic>
      <p:sp>
        <p:nvSpPr>
          <p:cNvPr id="14" name="TextBox 11"/>
          <p:cNvSpPr txBox="1"/>
          <p:nvPr/>
        </p:nvSpPr>
        <p:spPr>
          <a:xfrm>
            <a:off x="4004950" y="8676619"/>
            <a:ext cx="10911714" cy="512769"/>
          </a:xfrm>
          <a:prstGeom prst="rect">
            <a:avLst/>
          </a:prstGeom>
        </p:spPr>
        <p:txBody>
          <a:bodyPr wrap="square" lIns="0" tIns="0" rIns="0" bIns="0" rtlCol="0" anchor="t">
            <a:spAutoFit/>
          </a:bodyPr>
          <a:lstStyle/>
          <a:p>
            <a:pPr>
              <a:lnSpc>
                <a:spcPts val="4290"/>
              </a:lnSpc>
            </a:pP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Hơn</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30%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số</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lớp</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có</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ít</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hơn</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10 </a:t>
            </a:r>
            <a:r>
              <a:rPr lang="en-US" sz="3300" dirty="0">
                <a:solidFill>
                  <a:srgbClr val="000000"/>
                </a:solidFill>
                <a:latin typeface="Times New Roman" panose="02020603050405020304" pitchFamily="18" charset="0"/>
                <a:ea typeface="Clear Sans"/>
                <a:cs typeface="Times New Roman" panose="02020603050405020304" pitchFamily="18" charset="0"/>
                <a:sym typeface="Clear Sans"/>
              </a:rPr>
              <a:t>nodes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được</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gán</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nhãn</a:t>
            </a: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sp>
        <p:nvSpPr>
          <p:cNvPr id="12" name="TextBox 11"/>
          <p:cNvSpPr txBox="1"/>
          <p:nvPr/>
        </p:nvSpPr>
        <p:spPr>
          <a:xfrm>
            <a:off x="8001000" y="9365796"/>
            <a:ext cx="393056" cy="584775"/>
          </a:xfrm>
          <a:prstGeom prst="rect">
            <a:avLst/>
          </a:prstGeom>
          <a:noFill/>
        </p:spPr>
        <p:txBody>
          <a:bodyPr wrap="none" rtlCol="0">
            <a:spAutoFit/>
          </a:bodyPr>
          <a:lstStyle/>
          <a:p>
            <a:r>
              <a:rPr lang="en-US" sz="3200" dirty="0">
                <a:latin typeface="Times New Roman" panose="02020603050405020304" pitchFamily="18" charset="0"/>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615414" cy="1018292"/>
          </a:xfrm>
          <a:prstGeom prst="rect">
            <a:avLst/>
          </a:prstGeom>
        </p:spPr>
        <p:txBody>
          <a:bodyPr lIns="0" tIns="0" rIns="0" bIns="0" rtlCol="0" anchor="t">
            <a:spAutoFit/>
          </a:bodyPr>
          <a:lstStyle/>
          <a:p>
            <a:pPr algn="l">
              <a:lnSpc>
                <a:spcPts val="8399"/>
              </a:lnSpc>
            </a:pPr>
            <a:endParaRPr lang="en-US" sz="6999" dirty="0">
              <a:solidFill>
                <a:srgbClr val="000000"/>
              </a:solidFill>
              <a:latin typeface="Times New Roman" panose="02020603050405020304" pitchFamily="18" charset="0"/>
              <a:ea typeface="Baloo"/>
              <a:cs typeface="Times New Roman" panose="02020603050405020304" pitchFamily="18" charset="0"/>
              <a:sym typeface="Baloo"/>
            </a:endParaRPr>
          </a:p>
        </p:txBody>
      </p:sp>
      <p:pic>
        <p:nvPicPr>
          <p:cNvPr id="3" name="Picture 3"/>
          <p:cNvPicPr>
            <a:picLocks noChangeAspect="1"/>
          </p:cNvPicPr>
          <p:nvPr/>
        </p:nvPicPr>
        <p:blipFill>
          <a:blip r:embed="rId3"/>
          <a:srcRect/>
          <a:stretch>
            <a:fillRect/>
          </a:stretch>
        </p:blipFill>
        <p:spPr>
          <a:xfrm rot="-8937396">
            <a:off x="11487263" y="7825073"/>
            <a:ext cx="6935234" cy="658114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470813" y="4753233"/>
            <a:ext cx="10731188" cy="516808"/>
          </a:xfrm>
          <a:prstGeom prst="rect">
            <a:avLst/>
          </a:prstGeom>
        </p:spPr>
        <p:txBody>
          <a:bodyPr lIns="0" tIns="0" rIns="0" bIns="0" rtlCol="0" anchor="t">
            <a:spAutoFit/>
          </a:bodyPr>
          <a:lstStyle/>
          <a:p>
            <a:pPr marL="712470" lvl="1" indent="-356235" algn="l">
              <a:lnSpc>
                <a:spcPts val="4289"/>
              </a:lnSpc>
              <a:buAutoNum type="arabicPeriod"/>
            </a:pPr>
            <a:endParaRPr lang="en-US" sz="3299"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nvGrpSpPr>
          <p:cNvPr id="9" name="Group 9"/>
          <p:cNvGrpSpPr/>
          <p:nvPr/>
        </p:nvGrpSpPr>
        <p:grpSpPr>
          <a:xfrm>
            <a:off x="1810900" y="1617138"/>
            <a:ext cx="11615414" cy="560455"/>
            <a:chOff x="0" y="-38100"/>
            <a:chExt cx="15487218" cy="747273"/>
          </a:xfrm>
        </p:grpSpPr>
        <p:sp>
          <p:nvSpPr>
            <p:cNvPr id="10" name="TextBox 10"/>
            <p:cNvSpPr txBox="1"/>
            <p:nvPr/>
          </p:nvSpPr>
          <p:spPr>
            <a:xfrm>
              <a:off x="0" y="-38100"/>
              <a:ext cx="11057524" cy="674885"/>
            </a:xfrm>
            <a:prstGeom prst="rect">
              <a:avLst/>
            </a:prstGeom>
          </p:spPr>
          <p:txBody>
            <a:bodyPr lIns="0" tIns="0" rIns="0" bIns="0" rtlCol="0" anchor="t">
              <a:spAutoFit/>
            </a:bodyPr>
            <a:lstStyle/>
            <a:p>
              <a:pPr algn="l">
                <a:lnSpc>
                  <a:spcPts val="4680"/>
                </a:lnSpc>
              </a:pPr>
              <a:endParaRPr dirty="0">
                <a:latin typeface="Times New Roman" panose="02020603050405020304" pitchFamily="18" charset="0"/>
              </a:endParaRPr>
            </a:p>
          </p:txBody>
        </p:sp>
        <p:sp>
          <p:nvSpPr>
            <p:cNvPr id="11" name="TextBox 11"/>
            <p:cNvSpPr txBox="1"/>
            <p:nvPr/>
          </p:nvSpPr>
          <p:spPr>
            <a:xfrm>
              <a:off x="938267" y="25481"/>
              <a:ext cx="14548951" cy="683692"/>
            </a:xfrm>
            <a:prstGeom prst="rect">
              <a:avLst/>
            </a:prstGeom>
          </p:spPr>
          <p:txBody>
            <a:bodyPr wrap="square" lIns="0" tIns="0" rIns="0" bIns="0" rtlCol="0" anchor="t">
              <a:spAutoFit/>
            </a:bodyPr>
            <a:lstStyle/>
            <a:p>
              <a:pPr algn="l">
                <a:lnSpc>
                  <a:spcPts val="4290"/>
                </a:lnSpc>
              </a:pP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Đồ</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thị</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trong</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thế</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giới</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thực</a:t>
              </a:r>
              <a:r>
                <a:rPr lang="en-US" sz="3300" dirty="0">
                  <a:solidFill>
                    <a:srgbClr val="000000"/>
                  </a:solidFill>
                  <a:latin typeface="Times New Roman" panose="02020603050405020304" pitchFamily="18" charset="0"/>
                  <a:ea typeface="Clear Sans"/>
                  <a:cs typeface="Times New Roman" panose="02020603050405020304" pitchFamily="18" charset="0"/>
                  <a:sym typeface="Clear Sans"/>
                </a:rPr>
                <a:t>:</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(long-tailed)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đuôi</a:t>
              </a:r>
              <a:r>
                <a:rPr lang="en-US" sz="3300" dirty="0" smtClean="0">
                  <a:solidFill>
                    <a:srgbClr val="000000"/>
                  </a:solidFill>
                  <a:latin typeface="Times New Roman" panose="02020603050405020304" pitchFamily="18" charset="0"/>
                  <a:ea typeface="Clear Sans"/>
                  <a:cs typeface="Times New Roman" panose="02020603050405020304" pitchFamily="18" charset="0"/>
                  <a:sym typeface="Clear Sans"/>
                </a:rPr>
                <a:t> </a:t>
              </a:r>
              <a:r>
                <a:rPr lang="en-US" sz="3300" dirty="0" err="1" smtClean="0">
                  <a:solidFill>
                    <a:srgbClr val="000000"/>
                  </a:solidFill>
                  <a:latin typeface="Times New Roman" panose="02020603050405020304" pitchFamily="18" charset="0"/>
                  <a:ea typeface="Clear Sans"/>
                  <a:cs typeface="Times New Roman" panose="02020603050405020304" pitchFamily="18" charset="0"/>
                  <a:sym typeface="Clear Sans"/>
                </a:rPr>
                <a:t>dài</a:t>
              </a: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grpSp>
      <p:sp>
        <p:nvSpPr>
          <p:cNvPr id="14" name="TextBox 11"/>
          <p:cNvSpPr txBox="1"/>
          <p:nvPr/>
        </p:nvSpPr>
        <p:spPr>
          <a:xfrm>
            <a:off x="11513434" y="3615742"/>
            <a:ext cx="6033449" cy="2757165"/>
          </a:xfrm>
          <a:prstGeom prst="rect">
            <a:avLst/>
          </a:prstGeom>
        </p:spPr>
        <p:txBody>
          <a:bodyPr wrap="square" lIns="0" tIns="0" rIns="0" bIns="0" rtlCol="0" anchor="t">
            <a:spAutoFit/>
          </a:bodyPr>
          <a:lstStyle/>
          <a:p>
            <a:pPr>
              <a:lnSpc>
                <a:spcPts val="4290"/>
              </a:lnSpc>
            </a:pPr>
            <a:r>
              <a:rPr lang="vi-VN" sz="3600" dirty="0">
                <a:latin typeface="Times New Roman" panose="02020603050405020304" pitchFamily="18" charset="0"/>
              </a:rPr>
              <a:t>Làm thế nào để sử dụng các lớp nút có số lượng lớn (auxiliary node classes) để cải thiện học máy cho các lớp có ít nút (few-shot node classes).</a:t>
            </a:r>
            <a:endParaRPr lang="en-US" sz="3300" dirty="0">
              <a:solidFill>
                <a:srgbClr val="000000"/>
              </a:solidFill>
              <a:latin typeface="Times New Roman" panose="02020603050405020304" pitchFamily="18" charset="0"/>
              <a:ea typeface="Clear Sans"/>
              <a:cs typeface="Times New Roman" panose="02020603050405020304" pitchFamily="18" charset="0"/>
              <a:sym typeface="Clear Sans"/>
            </a:endParaRPr>
          </a:p>
        </p:txBody>
      </p:sp>
      <p:pic>
        <p:nvPicPr>
          <p:cNvPr id="5" name="Picture 4"/>
          <p:cNvPicPr>
            <a:picLocks noChangeAspect="1"/>
          </p:cNvPicPr>
          <p:nvPr/>
        </p:nvPicPr>
        <p:blipFill>
          <a:blip r:embed="rId6"/>
          <a:stretch>
            <a:fillRect/>
          </a:stretch>
        </p:blipFill>
        <p:spPr>
          <a:xfrm>
            <a:off x="2514600" y="2250417"/>
            <a:ext cx="8467564" cy="6693408"/>
          </a:xfrm>
          <a:prstGeom prst="rect">
            <a:avLst/>
          </a:prstGeom>
        </p:spPr>
      </p:pic>
      <p:sp>
        <p:nvSpPr>
          <p:cNvPr id="6" name="Rectangle 5"/>
          <p:cNvSpPr/>
          <p:nvPr/>
        </p:nvSpPr>
        <p:spPr>
          <a:xfrm>
            <a:off x="7630001" y="8099446"/>
            <a:ext cx="9144000" cy="1754326"/>
          </a:xfrm>
          <a:prstGeom prst="rect">
            <a:avLst/>
          </a:prstGeom>
        </p:spPr>
        <p:txBody>
          <a:bodyPr>
            <a:spAutoFit/>
          </a:bodyPr>
          <a:lstStyle/>
          <a:p>
            <a:r>
              <a:rPr lang="vi-VN" sz="3600" dirty="0">
                <a:latin typeface="Times New Roman" panose="02020603050405020304" pitchFamily="18" charset="0"/>
              </a:rPr>
              <a:t>Ý tưởng là tận dụng thông tin từ các lớp có nhiều dữ liệu để cải thiện mô hình cho các lớp có ít dữ liệu.</a:t>
            </a:r>
            <a:endParaRPr lang="en-US" sz="3600" dirty="0">
              <a:latin typeface="Times New Roman" panose="02020603050405020304" pitchFamily="18" charset="0"/>
            </a:endParaRPr>
          </a:p>
        </p:txBody>
      </p:sp>
      <p:sp>
        <p:nvSpPr>
          <p:cNvPr id="12" name="TextBox 11"/>
          <p:cNvSpPr txBox="1"/>
          <p:nvPr/>
        </p:nvSpPr>
        <p:spPr>
          <a:xfrm>
            <a:off x="6836407" y="9448181"/>
            <a:ext cx="393056" cy="584775"/>
          </a:xfrm>
          <a:prstGeom prst="rect">
            <a:avLst/>
          </a:prstGeom>
          <a:noFill/>
        </p:spPr>
        <p:txBody>
          <a:bodyPr wrap="none" rtlCol="0">
            <a:spAutoFit/>
          </a:bodyPr>
          <a:lstStyle/>
          <a:p>
            <a:r>
              <a:rPr lang="en-US" sz="3200" dirty="0">
                <a:latin typeface="Times New Roman" panose="02020603050405020304" pitchFamily="18" charset="0"/>
              </a:rPr>
              <a:t>5</a:t>
            </a:r>
          </a:p>
        </p:txBody>
      </p:sp>
    </p:spTree>
    <p:extLst>
      <p:ext uri="{BB962C8B-B14F-4D97-AF65-F5344CB8AC3E}">
        <p14:creationId xmlns:p14="http://schemas.microsoft.com/office/powerpoint/2010/main" val="3078609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2989" t="67035"/>
          <a:stretch>
            <a:fillRect/>
          </a:stretch>
        </p:blipFill>
        <p:spPr>
          <a:xfrm>
            <a:off x="14819742" y="7197948"/>
            <a:ext cx="3468258" cy="3089052"/>
          </a:xfrm>
          <a:prstGeom prst="rect">
            <a:avLst/>
          </a:prstGeom>
        </p:spPr>
      </p:pic>
      <p:pic>
        <p:nvPicPr>
          <p:cNvPr id="3" name="Picture 3"/>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5" name="Group 5"/>
          <p:cNvGrpSpPr/>
          <p:nvPr/>
        </p:nvGrpSpPr>
        <p:grpSpPr>
          <a:xfrm>
            <a:off x="766117" y="471973"/>
            <a:ext cx="11409139" cy="2264174"/>
            <a:chOff x="0" y="-4473"/>
            <a:chExt cx="15212185" cy="3018898"/>
          </a:xfrm>
        </p:grpSpPr>
        <p:sp>
          <p:nvSpPr>
            <p:cNvPr id="6" name="TextBox 6"/>
            <p:cNvSpPr txBox="1"/>
            <p:nvPr/>
          </p:nvSpPr>
          <p:spPr>
            <a:xfrm>
              <a:off x="0" y="2480604"/>
              <a:ext cx="14210097" cy="533821"/>
            </a:xfrm>
            <a:prstGeom prst="rect">
              <a:avLst/>
            </a:prstGeom>
          </p:spPr>
          <p:txBody>
            <a:bodyPr lIns="0" tIns="0" rIns="0" bIns="0" rtlCol="0" anchor="t">
              <a:spAutoFit/>
            </a:bodyPr>
            <a:lstStyle/>
            <a:p>
              <a:pPr algn="l">
                <a:lnSpc>
                  <a:spcPts val="3571"/>
                </a:lnSpc>
              </a:pPr>
              <a:endParaRPr dirty="0">
                <a:latin typeface="Times New Roman" panose="02020603050405020304" pitchFamily="18" charset="0"/>
              </a:endParaRPr>
            </a:p>
          </p:txBody>
        </p:sp>
        <p:sp>
          <p:nvSpPr>
            <p:cNvPr id="7" name="TextBox 7"/>
            <p:cNvSpPr txBox="1"/>
            <p:nvPr/>
          </p:nvSpPr>
          <p:spPr>
            <a:xfrm>
              <a:off x="0" y="-4473"/>
              <a:ext cx="15212185" cy="1357723"/>
            </a:xfrm>
            <a:prstGeom prst="rect">
              <a:avLst/>
            </a:prstGeom>
          </p:spPr>
          <p:txBody>
            <a:bodyPr lIns="0" tIns="0" rIns="0" bIns="0" rtlCol="0" anchor="t">
              <a:spAutoFit/>
            </a:bodyPr>
            <a:lstStyle/>
            <a:p>
              <a:pPr algn="l">
                <a:lnSpc>
                  <a:spcPts val="8399"/>
                </a:lnSpc>
              </a:pPr>
              <a:r>
                <a:rPr lang="en-US" sz="6999" dirty="0" smtClean="0">
                  <a:solidFill>
                    <a:srgbClr val="000000"/>
                  </a:solidFill>
                  <a:latin typeface="Times New Roman" panose="02020603050405020304" pitchFamily="18" charset="0"/>
                  <a:ea typeface="Baloo"/>
                  <a:cs typeface="Times New Roman" panose="02020603050405020304" pitchFamily="18" charset="0"/>
                  <a:sym typeface="Baloo"/>
                </a:rPr>
                <a:t>Few-shot LEARNING</a:t>
              </a:r>
              <a:endParaRPr lang="en-US" sz="6999" dirty="0">
                <a:solidFill>
                  <a:srgbClr val="000000"/>
                </a:solidFill>
                <a:latin typeface="Times New Roman" panose="02020603050405020304" pitchFamily="18" charset="0"/>
                <a:ea typeface="Baloo"/>
                <a:cs typeface="Times New Roman" panose="02020603050405020304" pitchFamily="18" charset="0"/>
                <a:sym typeface="Baloo"/>
              </a:endParaRPr>
            </a:p>
          </p:txBody>
        </p:sp>
      </p:grpSp>
      <p:sp>
        <p:nvSpPr>
          <p:cNvPr id="12" name="Rectangle 3"/>
          <p:cNvSpPr>
            <a:spLocks noChangeArrowheads="1"/>
          </p:cNvSpPr>
          <p:nvPr/>
        </p:nvSpPr>
        <p:spPr bwMode="auto">
          <a:xfrm>
            <a:off x="303529" y="1356977"/>
            <a:ext cx="17983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smtClean="0">
                <a:ln>
                  <a:noFill/>
                </a:ln>
                <a:solidFill>
                  <a:schemeClr val="tx1"/>
                </a:solidFill>
                <a:effectLst/>
                <a:latin typeface="Times New Roman" panose="02020603050405020304" pitchFamily="18" charset="0"/>
              </a:rPr>
              <a:t>Few-shot</a:t>
            </a:r>
            <a:r>
              <a:rPr kumimoji="0" lang="en-US" altLang="en-US" sz="2800" b="1" i="0" u="none" strike="noStrike" cap="none" normalizeH="0" dirty="0" smtClean="0">
                <a:ln>
                  <a:noFill/>
                </a:ln>
                <a:solidFill>
                  <a:schemeClr val="tx1"/>
                </a:solidFill>
                <a:effectLst/>
                <a:latin typeface="Times New Roman" panose="02020603050405020304" pitchFamily="18" charset="0"/>
              </a:rPr>
              <a:t> learning: </a:t>
            </a:r>
            <a:r>
              <a:rPr kumimoji="0" lang="en-US" altLang="en-US" sz="2800" i="0" u="none" strike="noStrike" cap="none" normalizeH="0" dirty="0" err="1" smtClean="0">
                <a:ln>
                  <a:noFill/>
                </a:ln>
                <a:solidFill>
                  <a:schemeClr val="tx1"/>
                </a:solidFill>
                <a:effectLst/>
                <a:latin typeface="Times New Roman" panose="02020603050405020304" pitchFamily="18" charset="0"/>
              </a:rPr>
              <a:t>phân</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loại</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dữ</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liệu</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mới</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khi</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chỉ</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có</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một</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vài</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mẫu</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dữ</a:t>
            </a:r>
            <a:r>
              <a:rPr kumimoji="0" lang="en-US" altLang="en-US" sz="2800" i="0" u="none" strike="noStrike" cap="none" normalizeH="0" dirty="0" smtClean="0">
                <a:ln>
                  <a:noFill/>
                </a:ln>
                <a:solidFill>
                  <a:schemeClr val="tx1"/>
                </a:solidFill>
                <a:effectLst/>
                <a:latin typeface="Times New Roman" panose="02020603050405020304" pitchFamily="18" charset="0"/>
              </a:rPr>
              <a:t> </a:t>
            </a:r>
            <a:r>
              <a:rPr kumimoji="0" lang="en-US" altLang="en-US" sz="2800" i="0" u="none" strike="noStrike" cap="none" normalizeH="0" dirty="0" err="1" smtClean="0">
                <a:ln>
                  <a:noFill/>
                </a:ln>
                <a:solidFill>
                  <a:schemeClr val="tx1"/>
                </a:solidFill>
                <a:effectLst/>
                <a:latin typeface="Times New Roman" panose="02020603050405020304" pitchFamily="18" charset="0"/>
              </a:rPr>
              <a:t>liệu</a:t>
            </a:r>
            <a:r>
              <a:rPr kumimoji="0" lang="en-US" altLang="en-US" sz="2800" i="0" u="none" strike="noStrike" cap="none" normalizeH="0" dirty="0" smtClean="0">
                <a:ln>
                  <a:noFill/>
                </a:ln>
                <a:solidFill>
                  <a:schemeClr val="tx1"/>
                </a:solidFill>
                <a:effectLst/>
                <a:latin typeface="Times New Roman" panose="02020603050405020304" pitchFamily="18" charset="0"/>
              </a:rPr>
              <a:t>.</a:t>
            </a:r>
            <a:endParaRPr kumimoji="0" lang="en-US" altLang="en-US" sz="2800" i="0" u="none" strike="noStrike" cap="none" normalizeH="0" baseline="0" dirty="0" smtClean="0">
              <a:ln>
                <a:noFill/>
              </a:ln>
              <a:solidFill>
                <a:schemeClr val="tx1"/>
              </a:solidFill>
              <a:effectLst/>
              <a:latin typeface="Times New Roman" panose="02020603050405020304" pitchFamily="18" charset="0"/>
            </a:endParaRPr>
          </a:p>
          <a:p>
            <a:pPr lvl="0" eaLnBrk="0" fontAlgn="base" hangingPunct="0">
              <a:spcBef>
                <a:spcPct val="0"/>
              </a:spcBef>
              <a:spcAft>
                <a:spcPct val="0"/>
              </a:spcAft>
            </a:pPr>
            <a:r>
              <a:rPr kumimoji="0" lang="en-US" altLang="en-US" sz="2800" b="1" i="0" u="none" strike="noStrike" cap="none" normalizeH="0" baseline="0" dirty="0" err="1" smtClean="0">
                <a:ln>
                  <a:noFill/>
                </a:ln>
                <a:solidFill>
                  <a:schemeClr val="tx1"/>
                </a:solidFill>
                <a:effectLst/>
                <a:latin typeface="Times New Roman" panose="02020603050405020304" pitchFamily="18" charset="0"/>
              </a:rPr>
              <a:t>Huấn</a:t>
            </a:r>
            <a:r>
              <a:rPr kumimoji="0" lang="en-US" altLang="en-US" sz="2800" b="1"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1" i="0" u="none" strike="noStrike" cap="none" normalizeH="0" baseline="0" dirty="0" err="1" smtClean="0">
                <a:ln>
                  <a:noFill/>
                </a:ln>
                <a:solidFill>
                  <a:schemeClr val="tx1"/>
                </a:solidFill>
                <a:effectLst/>
                <a:latin typeface="Times New Roman" panose="02020603050405020304" pitchFamily="18" charset="0"/>
              </a:rPr>
              <a:t>luyện</a:t>
            </a:r>
            <a:r>
              <a:rPr kumimoji="0" lang="en-US" altLang="en-US" sz="2800" b="1"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1" i="0" u="none" strike="noStrike" cap="none" normalizeH="0" baseline="0" dirty="0" err="1" smtClean="0">
                <a:ln>
                  <a:noFill/>
                </a:ln>
                <a:solidFill>
                  <a:schemeClr val="tx1"/>
                </a:solidFill>
                <a:effectLst/>
                <a:latin typeface="Times New Roman" panose="02020603050405020304" pitchFamily="18" charset="0"/>
              </a:rPr>
              <a:t>theo</a:t>
            </a:r>
            <a:r>
              <a:rPr kumimoji="0" lang="en-US" altLang="en-US" sz="2800" b="1"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1" i="0" u="none" strike="noStrike" cap="none" normalizeH="0" baseline="0" dirty="0" err="1" smtClean="0">
                <a:ln>
                  <a:noFill/>
                </a:ln>
                <a:solidFill>
                  <a:schemeClr val="tx1"/>
                </a:solidFill>
                <a:effectLst/>
                <a:latin typeface="Times New Roman" panose="02020603050405020304" pitchFamily="18" charset="0"/>
              </a:rPr>
              <a:t>tập</a:t>
            </a:r>
            <a:r>
              <a:rPr kumimoji="0" lang="en-US" altLang="en-US" sz="2800" b="1"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1" i="0" u="none" strike="noStrike" cap="none" normalizeH="0" baseline="0" dirty="0" err="1" smtClean="0">
                <a:ln>
                  <a:noFill/>
                </a:ln>
                <a:solidFill>
                  <a:schemeClr val="tx1"/>
                </a:solidFill>
                <a:effectLst/>
                <a:latin typeface="Times New Roman" panose="02020603050405020304" pitchFamily="18" charset="0"/>
              </a:rPr>
              <a:t>hợp</a:t>
            </a:r>
            <a:r>
              <a:rPr kumimoji="0" lang="en-US" altLang="en-US" sz="2800" b="1"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sử</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dụng</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dữ</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liệu</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phụ</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trợ</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để</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huấn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luyện</a:t>
            </a:r>
            <a:r>
              <a:rPr lang="en-US" sz="2800" dirty="0" smtClean="0">
                <a:latin typeface="Times New Roman" panose="02020603050405020304" pitchFamily="18" charset="0"/>
                <a:cs typeface="Times New Roman" panose="02020603050405020304" pitchFamily="18" charset="0"/>
              </a:rPr>
              <a:t> few-shot learning</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pP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Tập</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phụ</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trợ</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có</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không</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gian</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nhãn</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riêng</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tách</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biệt</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với</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tập</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hỗ</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trợ</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truy</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rPr>
              <a:t>vấn</a:t>
            </a:r>
            <a:r>
              <a:rPr kumimoji="0" lang="en-US" altLang="en-US" sz="2800" b="0" i="0" u="none" strike="noStrike" cap="none" normalizeH="0" baseline="0" dirty="0" smtClean="0">
                <a:ln>
                  <a:noFill/>
                </a:ln>
                <a:solidFill>
                  <a:schemeClr val="tx1"/>
                </a:solidFill>
                <a:effectLst/>
                <a:latin typeface="Times New Roman" panose="02020603050405020304" pitchFamily="18" charset="0"/>
              </a:rPr>
              <a:t>.</a:t>
            </a:r>
          </a:p>
        </p:txBody>
      </p:sp>
      <p:pic>
        <p:nvPicPr>
          <p:cNvPr id="13" name="Picture 12"/>
          <p:cNvPicPr>
            <a:picLocks noChangeAspect="1"/>
          </p:cNvPicPr>
          <p:nvPr/>
        </p:nvPicPr>
        <p:blipFill>
          <a:blip r:embed="rId5"/>
          <a:stretch>
            <a:fillRect/>
          </a:stretch>
        </p:blipFill>
        <p:spPr>
          <a:xfrm>
            <a:off x="1621714" y="2775224"/>
            <a:ext cx="7618914" cy="6382512"/>
          </a:xfrm>
          <a:prstGeom prst="rect">
            <a:avLst/>
          </a:prstGeom>
        </p:spPr>
      </p:pic>
      <p:sp>
        <p:nvSpPr>
          <p:cNvPr id="14" name="Rectangle 13"/>
          <p:cNvSpPr/>
          <p:nvPr/>
        </p:nvSpPr>
        <p:spPr>
          <a:xfrm>
            <a:off x="9531465" y="3559099"/>
            <a:ext cx="5638800" cy="3539430"/>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"Way"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"shot"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FSL. </a:t>
            </a:r>
            <a:r>
              <a:rPr lang="en-US" sz="3200" dirty="0">
                <a:latin typeface="Times New Roman" panose="02020603050405020304" pitchFamily="18" charset="0"/>
                <a:cs typeface="Times New Roman" panose="02020603050405020304" pitchFamily="18" charset="0"/>
              </a:rPr>
              <a:t>K-way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support set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k </a:t>
            </a:r>
            <a:r>
              <a:rPr lang="en-US" sz="3200" dirty="0" err="1">
                <a:latin typeface="Times New Roman" panose="02020603050405020304" pitchFamily="18" charset="0"/>
                <a:cs typeface="Times New Roman" panose="02020603050405020304" pitchFamily="18" charset="0"/>
              </a:rPr>
              <a:t>lớp</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N-shot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nghĩa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mỗi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n </a:t>
            </a:r>
            <a:r>
              <a:rPr lang="en-US" sz="3200" dirty="0" err="1">
                <a:latin typeface="Times New Roman" panose="02020603050405020304" pitchFamily="18" charset="0"/>
                <a:cs typeface="Times New Roman" panose="02020603050405020304" pitchFamily="18" charset="0"/>
              </a:rPr>
              <a:t>mẫu</a:t>
            </a:r>
            <a:r>
              <a:rPr lang="en-US" sz="3200" dirty="0">
                <a:latin typeface="Times New Roman" panose="02020603050405020304" pitchFamily="18" charset="0"/>
                <a:cs typeface="Times New Roman" panose="02020603050405020304" pitchFamily="18" charset="0"/>
              </a:rPr>
              <a:t>.</a:t>
            </a:r>
            <a:br>
              <a:rPr lang="en-US" sz="3200" dirty="0">
                <a:latin typeface="Times New Roman" panose="02020603050405020304" pitchFamily="18" charset="0"/>
                <a:cs typeface="Times New Roman" panose="02020603050405020304" pitchFamily="18" charset="0"/>
              </a:rPr>
            </a:br>
            <a:r>
              <a:rPr lang="en-US" sz="3200" dirty="0">
                <a:latin typeface="Arial MT"/>
                <a:cs typeface="Times New Roman" panose="02020603050405020304" pitchFamily="18" charset="0"/>
              </a:rPr>
              <a:t/>
            </a:r>
            <a:br>
              <a:rPr lang="en-US" sz="3200" dirty="0">
                <a:latin typeface="Arial MT"/>
                <a:cs typeface="Times New Roman" panose="02020603050405020304" pitchFamily="18" charset="0"/>
              </a:rPr>
            </a:br>
            <a:r>
              <a:rPr lang="en-US" sz="3200" dirty="0">
                <a:latin typeface="Arial MT"/>
                <a:cs typeface="Times New Roman" panose="02020603050405020304" pitchFamily="18" charset="0"/>
              </a:rPr>
              <a:t/>
            </a:r>
            <a:br>
              <a:rPr lang="en-US" sz="3200" dirty="0">
                <a:latin typeface="Arial MT"/>
                <a:cs typeface="Times New Roman" panose="02020603050405020304" pitchFamily="18" charset="0"/>
              </a:rPr>
            </a:br>
            <a:endParaRPr lang="en-US" sz="3200" dirty="0">
              <a:latin typeface="Arial MT"/>
              <a:cs typeface="Times New Roman" panose="02020603050405020304" pitchFamily="18" charset="0"/>
            </a:endParaRPr>
          </a:p>
        </p:txBody>
      </p:sp>
      <p:sp>
        <p:nvSpPr>
          <p:cNvPr id="10" name="TextBox 9"/>
          <p:cNvSpPr txBox="1"/>
          <p:nvPr/>
        </p:nvSpPr>
        <p:spPr>
          <a:xfrm>
            <a:off x="8001000" y="9365796"/>
            <a:ext cx="393056" cy="584775"/>
          </a:xfrm>
          <a:prstGeom prst="rect">
            <a:avLst/>
          </a:prstGeom>
          <a:noFill/>
        </p:spPr>
        <p:txBody>
          <a:bodyPr wrap="none" rtlCol="0">
            <a:spAutoFit/>
          </a:bodyPr>
          <a:lstStyle/>
          <a:p>
            <a:r>
              <a:rPr lang="en-US" sz="3200" dirty="0">
                <a:latin typeface="Times New Roman" panose="02020603050405020304" pitchFamily="18" charset="0"/>
              </a:rPr>
              <a:t>6</a:t>
            </a:r>
          </a:p>
        </p:txBody>
      </p:sp>
    </p:spTree>
    <p:extLst>
      <p:ext uri="{BB962C8B-B14F-4D97-AF65-F5344CB8AC3E}">
        <p14:creationId xmlns:p14="http://schemas.microsoft.com/office/powerpoint/2010/main" val="1683802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4461" y="1511813"/>
            <a:ext cx="7980998" cy="2809744"/>
          </a:xfrm>
          <a:prstGeom prst="rect">
            <a:avLst/>
          </a:prstGeom>
        </p:spPr>
        <p:txBody>
          <a:bodyPr vert="horz" wrap="square" lIns="0" tIns="72390" rIns="0" bIns="0" rtlCol="0">
            <a:spAutoFit/>
          </a:bodyPr>
          <a:lstStyle/>
          <a:p>
            <a:pPr marL="361950" indent="-342900">
              <a:spcBef>
                <a:spcPts val="570"/>
              </a:spcBef>
              <a:buFont typeface="Arial MT"/>
              <a:buChar char="•"/>
              <a:tabLst>
                <a:tab pos="361950" algn="l"/>
              </a:tabLst>
            </a:pPr>
            <a:r>
              <a:rPr lang="en-US" sz="4400" dirty="0" smtClean="0">
                <a:latin typeface="Times New Roman" panose="02020603050405020304" pitchFamily="18" charset="0"/>
                <a:cs typeface="Times New Roman" panose="02020603050405020304" pitchFamily="18" charset="0"/>
              </a:rPr>
              <a:t>Supervised Learning</a:t>
            </a:r>
            <a:r>
              <a:rPr sz="4200" spc="-8" dirty="0" smtClean="0">
                <a:latin typeface="Times New Roman" panose="02020603050405020304" pitchFamily="18" charset="0"/>
                <a:cs typeface="Times New Roman" panose="02020603050405020304" pitchFamily="18" charset="0"/>
              </a:rPr>
              <a:t>:</a:t>
            </a:r>
            <a:endParaRPr sz="4200" dirty="0">
              <a:latin typeface="Times New Roman" panose="02020603050405020304" pitchFamily="18" charset="0"/>
              <a:cs typeface="Times New Roman" panose="02020603050405020304" pitchFamily="18" charset="0"/>
            </a:endParaRPr>
          </a:p>
          <a:p>
            <a:pPr marL="1047750" lvl="1" indent="-342900">
              <a:spcBef>
                <a:spcPts val="360"/>
              </a:spcBef>
              <a:buFont typeface="Arial MT"/>
              <a:buChar char="•"/>
              <a:tabLst>
                <a:tab pos="1047750" algn="l"/>
              </a:tabLst>
            </a:pPr>
            <a:r>
              <a:rPr lang="vi-VN" sz="3200" dirty="0">
                <a:latin typeface="Times New Roman" panose="02020603050405020304" pitchFamily="18" charset="0"/>
                <a:cs typeface="Times New Roman" panose="02020603050405020304" pitchFamily="18" charset="0"/>
              </a:rPr>
              <a:t>Các mẫu </a:t>
            </a:r>
            <a:r>
              <a:rPr lang="en-US" sz="3200" dirty="0" err="1" smtClean="0">
                <a:latin typeface="Times New Roman" panose="02020603050405020304" pitchFamily="18" charset="0"/>
                <a:cs typeface="Times New Roman" panose="02020603050405020304" pitchFamily="18" charset="0"/>
              </a:rPr>
              <a:t>truy</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vấn</a:t>
            </a:r>
            <a:r>
              <a:rPr lang="en-US" sz="3200" dirty="0" smtClean="0">
                <a:latin typeface="Times New Roman" panose="02020603050405020304" pitchFamily="18" charset="0"/>
                <a:cs typeface="Times New Roman" panose="02020603050405020304" pitchFamily="18" charset="0"/>
              </a:rPr>
              <a:t> </a:t>
            </a:r>
            <a:r>
              <a:rPr lang="vi-VN" sz="3200" dirty="0" smtClean="0">
                <a:solidFill>
                  <a:srgbClr val="FF0000"/>
                </a:solidFill>
                <a:latin typeface="Times New Roman" panose="02020603050405020304" pitchFamily="18" charset="0"/>
                <a:cs typeface="Times New Roman" panose="02020603050405020304" pitchFamily="18" charset="0"/>
              </a:rPr>
              <a:t>chưa </a:t>
            </a:r>
            <a:r>
              <a:rPr lang="vi-VN" sz="3200" dirty="0">
                <a:solidFill>
                  <a:srgbClr val="FF0000"/>
                </a:solidFill>
                <a:latin typeface="Times New Roman" panose="02020603050405020304" pitchFamily="18" charset="0"/>
                <a:cs typeface="Times New Roman" panose="02020603050405020304" pitchFamily="18" charset="0"/>
              </a:rPr>
              <a:t>từng thấy </a:t>
            </a:r>
            <a:r>
              <a:rPr lang="vi-VN" sz="3200" dirty="0">
                <a:latin typeface="Times New Roman" panose="02020603050405020304" pitchFamily="18" charset="0"/>
                <a:cs typeface="Times New Roman" panose="02020603050405020304" pitchFamily="18" charset="0"/>
              </a:rPr>
              <a:t>trước đó</a:t>
            </a:r>
            <a:r>
              <a:rPr lang="vi-VN" sz="3200"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1047750" lvl="1" indent="-342900">
              <a:spcBef>
                <a:spcPts val="329"/>
              </a:spcBef>
              <a:buFont typeface="Arial MT"/>
              <a:buChar char="•"/>
              <a:tabLst>
                <a:tab pos="1047750" algn="l"/>
              </a:tabLst>
            </a:pP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mẫu</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truy</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vấn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thuộc</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các</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lớp</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đã</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biết</a:t>
            </a:r>
            <a:r>
              <a:rPr sz="3200" spc="-8"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1713308" y="254585"/>
            <a:ext cx="14860905" cy="696344"/>
          </a:xfrm>
          <a:prstGeom prst="rect">
            <a:avLst/>
          </a:prstGeom>
        </p:spPr>
        <p:txBody>
          <a:bodyPr vert="horz" wrap="square" lIns="0" tIns="19050" rIns="0" bIns="0" rtlCol="0" anchor="ctr">
            <a:spAutoFit/>
          </a:bodyPr>
          <a:lstStyle/>
          <a:p>
            <a:pPr marL="19050">
              <a:spcBef>
                <a:spcPts val="150"/>
              </a:spcBef>
            </a:pPr>
            <a:r>
              <a:rPr spc="248" dirty="0">
                <a:solidFill>
                  <a:srgbClr val="C00000"/>
                </a:solidFill>
              </a:rPr>
              <a:t>Supervised</a:t>
            </a:r>
            <a:r>
              <a:rPr spc="510" dirty="0">
                <a:solidFill>
                  <a:srgbClr val="C00000"/>
                </a:solidFill>
              </a:rPr>
              <a:t> </a:t>
            </a:r>
            <a:r>
              <a:rPr spc="171" dirty="0">
                <a:solidFill>
                  <a:srgbClr val="C00000"/>
                </a:solidFill>
              </a:rPr>
              <a:t>Learning</a:t>
            </a:r>
            <a:r>
              <a:rPr spc="518" dirty="0">
                <a:solidFill>
                  <a:srgbClr val="C00000"/>
                </a:solidFill>
              </a:rPr>
              <a:t> </a:t>
            </a:r>
            <a:r>
              <a:rPr spc="398" dirty="0"/>
              <a:t>vs.</a:t>
            </a:r>
            <a:r>
              <a:rPr spc="503" dirty="0"/>
              <a:t> </a:t>
            </a:r>
            <a:r>
              <a:rPr spc="171" dirty="0"/>
              <a:t>Few-Shot</a:t>
            </a:r>
            <a:r>
              <a:rPr spc="510" dirty="0"/>
              <a:t> </a:t>
            </a:r>
            <a:r>
              <a:rPr spc="171" dirty="0"/>
              <a:t>Learning</a:t>
            </a:r>
          </a:p>
        </p:txBody>
      </p:sp>
      <p:grpSp>
        <p:nvGrpSpPr>
          <p:cNvPr id="4" name="object 4"/>
          <p:cNvGrpSpPr/>
          <p:nvPr/>
        </p:nvGrpSpPr>
        <p:grpSpPr>
          <a:xfrm>
            <a:off x="2702365" y="5764948"/>
            <a:ext cx="1383983" cy="1879283"/>
            <a:chOff x="1801576" y="3843298"/>
            <a:chExt cx="922655" cy="1252855"/>
          </a:xfrm>
        </p:grpSpPr>
        <p:pic>
          <p:nvPicPr>
            <p:cNvPr id="5" name="object 5"/>
            <p:cNvPicPr/>
            <p:nvPr/>
          </p:nvPicPr>
          <p:blipFill>
            <a:blip r:embed="rId3" cstate="print"/>
            <a:stretch>
              <a:fillRect/>
            </a:stretch>
          </p:blipFill>
          <p:spPr>
            <a:xfrm>
              <a:off x="1801576" y="4488967"/>
              <a:ext cx="909678" cy="606922"/>
            </a:xfrm>
            <a:prstGeom prst="rect">
              <a:avLst/>
            </a:prstGeom>
          </p:spPr>
        </p:pic>
        <p:pic>
          <p:nvPicPr>
            <p:cNvPr id="6" name="object 6"/>
            <p:cNvPicPr/>
            <p:nvPr/>
          </p:nvPicPr>
          <p:blipFill>
            <a:blip r:embed="rId4" cstate="print"/>
            <a:stretch>
              <a:fillRect/>
            </a:stretch>
          </p:blipFill>
          <p:spPr>
            <a:xfrm>
              <a:off x="1801577" y="3843298"/>
              <a:ext cx="922051" cy="615178"/>
            </a:xfrm>
            <a:prstGeom prst="rect">
              <a:avLst/>
            </a:prstGeom>
          </p:spPr>
        </p:pic>
      </p:grpSp>
      <p:sp>
        <p:nvSpPr>
          <p:cNvPr id="7" name="object 7"/>
          <p:cNvSpPr txBox="1"/>
          <p:nvPr/>
        </p:nvSpPr>
        <p:spPr>
          <a:xfrm>
            <a:off x="2896378" y="5393630"/>
            <a:ext cx="1041083" cy="665567"/>
          </a:xfrm>
          <a:prstGeom prst="rect">
            <a:avLst/>
          </a:prstGeom>
        </p:spPr>
        <p:txBody>
          <a:bodyPr vert="horz" wrap="square" lIns="0" tIns="19050" rIns="0" bIns="0" rtlCol="0">
            <a:spAutoFit/>
          </a:bodyPr>
          <a:lstStyle/>
          <a:p>
            <a:pPr marL="19050">
              <a:spcBef>
                <a:spcPts val="150"/>
              </a:spcBef>
            </a:pPr>
            <a:r>
              <a:rPr sz="2100" b="1" spc="8" dirty="0">
                <a:solidFill>
                  <a:srgbClr val="595959"/>
                </a:solidFill>
                <a:latin typeface="Times New Roman" panose="02020603050405020304" pitchFamily="18" charset="0"/>
                <a:cs typeface="Times New Roman" panose="02020603050405020304" pitchFamily="18" charset="0"/>
              </a:rPr>
              <a:t>Elephant</a:t>
            </a:r>
            <a:endParaRPr sz="2100" dirty="0">
              <a:latin typeface="Times New Roman" panose="02020603050405020304" pitchFamily="18" charset="0"/>
              <a:cs typeface="Times New Roman" panose="02020603050405020304" pitchFamily="18" charset="0"/>
            </a:endParaRPr>
          </a:p>
        </p:txBody>
      </p:sp>
      <p:grpSp>
        <p:nvGrpSpPr>
          <p:cNvPr id="8" name="object 8"/>
          <p:cNvGrpSpPr/>
          <p:nvPr/>
        </p:nvGrpSpPr>
        <p:grpSpPr>
          <a:xfrm>
            <a:off x="4361755" y="5775866"/>
            <a:ext cx="1334453" cy="1803083"/>
            <a:chOff x="2907836" y="3850577"/>
            <a:chExt cx="889635" cy="1202055"/>
          </a:xfrm>
        </p:grpSpPr>
        <p:pic>
          <p:nvPicPr>
            <p:cNvPr id="9" name="object 9"/>
            <p:cNvPicPr/>
            <p:nvPr/>
          </p:nvPicPr>
          <p:blipFill>
            <a:blip r:embed="rId5" cstate="print"/>
            <a:stretch>
              <a:fillRect/>
            </a:stretch>
          </p:blipFill>
          <p:spPr>
            <a:xfrm>
              <a:off x="2912736" y="4462633"/>
              <a:ext cx="884311" cy="589661"/>
            </a:xfrm>
            <a:prstGeom prst="rect">
              <a:avLst/>
            </a:prstGeom>
          </p:spPr>
        </p:pic>
        <p:pic>
          <p:nvPicPr>
            <p:cNvPr id="10" name="object 10"/>
            <p:cNvPicPr/>
            <p:nvPr/>
          </p:nvPicPr>
          <p:blipFill>
            <a:blip r:embed="rId6" cstate="print"/>
            <a:stretch>
              <a:fillRect/>
            </a:stretch>
          </p:blipFill>
          <p:spPr>
            <a:xfrm>
              <a:off x="2907836" y="3850577"/>
              <a:ext cx="889210" cy="592763"/>
            </a:xfrm>
            <a:prstGeom prst="rect">
              <a:avLst/>
            </a:prstGeom>
          </p:spPr>
        </p:pic>
      </p:grpSp>
      <p:sp>
        <p:nvSpPr>
          <p:cNvPr id="11" name="object 11"/>
          <p:cNvSpPr txBox="1"/>
          <p:nvPr/>
        </p:nvSpPr>
        <p:spPr>
          <a:xfrm>
            <a:off x="4765418" y="5393630"/>
            <a:ext cx="600075" cy="665567"/>
          </a:xfrm>
          <a:prstGeom prst="rect">
            <a:avLst/>
          </a:prstGeom>
        </p:spPr>
        <p:txBody>
          <a:bodyPr vert="horz" wrap="square" lIns="0" tIns="19050" rIns="0" bIns="0" rtlCol="0">
            <a:spAutoFit/>
          </a:bodyPr>
          <a:lstStyle/>
          <a:p>
            <a:pPr marL="19050">
              <a:spcBef>
                <a:spcPts val="150"/>
              </a:spcBef>
            </a:pPr>
            <a:r>
              <a:rPr sz="2100" b="1" spc="15" dirty="0">
                <a:solidFill>
                  <a:srgbClr val="595959"/>
                </a:solidFill>
                <a:latin typeface="Times New Roman" panose="02020603050405020304" pitchFamily="18" charset="0"/>
                <a:cs typeface="Times New Roman" panose="02020603050405020304" pitchFamily="18" charset="0"/>
              </a:rPr>
              <a:t>T</a:t>
            </a:r>
            <a:r>
              <a:rPr sz="2100" b="1" dirty="0">
                <a:solidFill>
                  <a:srgbClr val="595959"/>
                </a:solidFill>
                <a:latin typeface="Times New Roman" panose="02020603050405020304" pitchFamily="18" charset="0"/>
                <a:cs typeface="Times New Roman" panose="02020603050405020304" pitchFamily="18" charset="0"/>
              </a:rPr>
              <a:t>i</a:t>
            </a:r>
            <a:r>
              <a:rPr sz="2100" b="1" spc="-8" dirty="0">
                <a:solidFill>
                  <a:srgbClr val="595959"/>
                </a:solidFill>
                <a:latin typeface="Times New Roman" panose="02020603050405020304" pitchFamily="18" charset="0"/>
                <a:cs typeface="Times New Roman" panose="02020603050405020304" pitchFamily="18" charset="0"/>
              </a:rPr>
              <a:t>g</a:t>
            </a:r>
            <a:r>
              <a:rPr sz="2100" b="1" spc="15" dirty="0">
                <a:solidFill>
                  <a:srgbClr val="595959"/>
                </a:solidFill>
                <a:latin typeface="Times New Roman" panose="02020603050405020304" pitchFamily="18" charset="0"/>
                <a:cs typeface="Times New Roman" panose="02020603050405020304" pitchFamily="18" charset="0"/>
              </a:rPr>
              <a:t>e</a:t>
            </a:r>
            <a:r>
              <a:rPr sz="2100" b="1" spc="-8" dirty="0">
                <a:solidFill>
                  <a:srgbClr val="595959"/>
                </a:solidFill>
                <a:latin typeface="Times New Roman" panose="02020603050405020304" pitchFamily="18" charset="0"/>
                <a:cs typeface="Times New Roman" panose="02020603050405020304" pitchFamily="18" charset="0"/>
              </a:rPr>
              <a:t>r</a:t>
            </a:r>
            <a:endParaRPr sz="2100" dirty="0">
              <a:latin typeface="Times New Roman" panose="02020603050405020304" pitchFamily="18" charset="0"/>
              <a:cs typeface="Times New Roman" panose="02020603050405020304" pitchFamily="18" charset="0"/>
            </a:endParaRPr>
          </a:p>
        </p:txBody>
      </p:sp>
      <p:pic>
        <p:nvPicPr>
          <p:cNvPr id="12" name="object 12"/>
          <p:cNvPicPr/>
          <p:nvPr/>
        </p:nvPicPr>
        <p:blipFill>
          <a:blip r:embed="rId7" cstate="print"/>
          <a:stretch>
            <a:fillRect/>
          </a:stretch>
        </p:blipFill>
        <p:spPr>
          <a:xfrm>
            <a:off x="5988882" y="5824010"/>
            <a:ext cx="1369443" cy="837828"/>
          </a:xfrm>
          <a:prstGeom prst="rect">
            <a:avLst/>
          </a:prstGeom>
        </p:spPr>
      </p:pic>
      <p:sp>
        <p:nvSpPr>
          <p:cNvPr id="13" name="object 13"/>
          <p:cNvSpPr txBox="1"/>
          <p:nvPr/>
        </p:nvSpPr>
        <p:spPr>
          <a:xfrm>
            <a:off x="6240033" y="5393630"/>
            <a:ext cx="859155" cy="342401"/>
          </a:xfrm>
          <a:prstGeom prst="rect">
            <a:avLst/>
          </a:prstGeom>
        </p:spPr>
        <p:txBody>
          <a:bodyPr vert="horz" wrap="square" lIns="0" tIns="19050" rIns="0" bIns="0" rtlCol="0">
            <a:spAutoFit/>
          </a:bodyPr>
          <a:lstStyle/>
          <a:p>
            <a:pPr marL="19050">
              <a:spcBef>
                <a:spcPts val="150"/>
              </a:spcBef>
            </a:pPr>
            <a:r>
              <a:rPr sz="2100" b="1" spc="38" dirty="0">
                <a:solidFill>
                  <a:srgbClr val="595959"/>
                </a:solidFill>
                <a:latin typeface="Times New Roman" panose="02020603050405020304" pitchFamily="18" charset="0"/>
                <a:cs typeface="Times New Roman" panose="02020603050405020304" pitchFamily="18" charset="0"/>
              </a:rPr>
              <a:t>M</a:t>
            </a:r>
            <a:r>
              <a:rPr sz="2100" b="1" spc="15" dirty="0">
                <a:solidFill>
                  <a:srgbClr val="595959"/>
                </a:solidFill>
                <a:latin typeface="Times New Roman" panose="02020603050405020304" pitchFamily="18" charset="0"/>
                <a:cs typeface="Times New Roman" panose="02020603050405020304" pitchFamily="18" charset="0"/>
              </a:rPr>
              <a:t>a</a:t>
            </a:r>
            <a:r>
              <a:rPr sz="2100" b="1" dirty="0">
                <a:solidFill>
                  <a:srgbClr val="595959"/>
                </a:solidFill>
                <a:latin typeface="Times New Roman" panose="02020603050405020304" pitchFamily="18" charset="0"/>
                <a:cs typeface="Times New Roman" panose="02020603050405020304" pitchFamily="18" charset="0"/>
              </a:rPr>
              <a:t>c</a:t>
            </a:r>
            <a:r>
              <a:rPr sz="2100" b="1" spc="8" dirty="0">
                <a:solidFill>
                  <a:srgbClr val="595959"/>
                </a:solidFill>
                <a:latin typeface="Times New Roman" panose="02020603050405020304" pitchFamily="18" charset="0"/>
                <a:cs typeface="Times New Roman" panose="02020603050405020304" pitchFamily="18" charset="0"/>
              </a:rPr>
              <a:t>a</a:t>
            </a:r>
            <a:r>
              <a:rPr sz="2100" b="1" spc="-8" dirty="0">
                <a:solidFill>
                  <a:srgbClr val="595959"/>
                </a:solidFill>
                <a:latin typeface="Times New Roman" panose="02020603050405020304" pitchFamily="18" charset="0"/>
                <a:cs typeface="Times New Roman" panose="02020603050405020304" pitchFamily="18" charset="0"/>
              </a:rPr>
              <a:t>w</a:t>
            </a:r>
            <a:endParaRPr sz="2100" dirty="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7624765" y="5810684"/>
            <a:ext cx="1376363" cy="1711643"/>
            <a:chOff x="5083176" y="3873789"/>
            <a:chExt cx="917575" cy="1141095"/>
          </a:xfrm>
        </p:grpSpPr>
        <p:pic>
          <p:nvPicPr>
            <p:cNvPr id="15" name="object 15"/>
            <p:cNvPicPr/>
            <p:nvPr/>
          </p:nvPicPr>
          <p:blipFill>
            <a:blip r:embed="rId8" cstate="print"/>
            <a:stretch>
              <a:fillRect/>
            </a:stretch>
          </p:blipFill>
          <p:spPr>
            <a:xfrm>
              <a:off x="5083176" y="4406334"/>
              <a:ext cx="917483" cy="608049"/>
            </a:xfrm>
            <a:prstGeom prst="rect">
              <a:avLst/>
            </a:prstGeom>
          </p:spPr>
        </p:pic>
        <p:pic>
          <p:nvPicPr>
            <p:cNvPr id="16" name="object 16"/>
            <p:cNvPicPr/>
            <p:nvPr/>
          </p:nvPicPr>
          <p:blipFill>
            <a:blip r:embed="rId9" cstate="print"/>
            <a:stretch>
              <a:fillRect/>
            </a:stretch>
          </p:blipFill>
          <p:spPr>
            <a:xfrm>
              <a:off x="5083176" y="3873789"/>
              <a:ext cx="915676" cy="503226"/>
            </a:xfrm>
            <a:prstGeom prst="rect">
              <a:avLst/>
            </a:prstGeom>
          </p:spPr>
        </p:pic>
      </p:grpSp>
      <p:sp>
        <p:nvSpPr>
          <p:cNvPr id="17" name="object 17"/>
          <p:cNvSpPr txBox="1"/>
          <p:nvPr/>
        </p:nvSpPr>
        <p:spPr>
          <a:xfrm>
            <a:off x="8147034" y="5393630"/>
            <a:ext cx="413385" cy="665567"/>
          </a:xfrm>
          <a:prstGeom prst="rect">
            <a:avLst/>
          </a:prstGeom>
        </p:spPr>
        <p:txBody>
          <a:bodyPr vert="horz" wrap="square" lIns="0" tIns="19050" rIns="0" bIns="0" rtlCol="0">
            <a:spAutoFit/>
          </a:bodyPr>
          <a:lstStyle/>
          <a:p>
            <a:pPr marL="19050">
              <a:spcBef>
                <a:spcPts val="150"/>
              </a:spcBef>
            </a:pPr>
            <a:r>
              <a:rPr sz="2100" b="1" spc="23" dirty="0">
                <a:solidFill>
                  <a:srgbClr val="595959"/>
                </a:solidFill>
                <a:latin typeface="Times New Roman" panose="02020603050405020304" pitchFamily="18" charset="0"/>
                <a:cs typeface="Times New Roman" panose="02020603050405020304" pitchFamily="18" charset="0"/>
              </a:rPr>
              <a:t>C</a:t>
            </a:r>
            <a:r>
              <a:rPr sz="2100" b="1" spc="15" dirty="0">
                <a:solidFill>
                  <a:srgbClr val="595959"/>
                </a:solidFill>
                <a:latin typeface="Times New Roman" panose="02020603050405020304" pitchFamily="18" charset="0"/>
                <a:cs typeface="Times New Roman" panose="02020603050405020304" pitchFamily="18" charset="0"/>
              </a:rPr>
              <a:t>a</a:t>
            </a:r>
            <a:r>
              <a:rPr sz="2100" b="1" spc="-8" dirty="0">
                <a:solidFill>
                  <a:srgbClr val="595959"/>
                </a:solidFill>
                <a:latin typeface="Times New Roman" panose="02020603050405020304" pitchFamily="18" charset="0"/>
                <a:cs typeface="Times New Roman" panose="02020603050405020304" pitchFamily="18" charset="0"/>
              </a:rPr>
              <a:t>r</a:t>
            </a:r>
            <a:endParaRPr sz="2100" dirty="0">
              <a:latin typeface="Times New Roman" panose="02020603050405020304" pitchFamily="18" charset="0"/>
              <a:cs typeface="Times New Roman" panose="02020603050405020304" pitchFamily="18" charset="0"/>
            </a:endParaRPr>
          </a:p>
        </p:txBody>
      </p:sp>
      <p:grpSp>
        <p:nvGrpSpPr>
          <p:cNvPr id="18" name="object 18"/>
          <p:cNvGrpSpPr/>
          <p:nvPr/>
        </p:nvGrpSpPr>
        <p:grpSpPr>
          <a:xfrm>
            <a:off x="705981" y="5373123"/>
            <a:ext cx="8734425" cy="4288155"/>
            <a:chOff x="470654" y="3582082"/>
            <a:chExt cx="5822950" cy="2858770"/>
          </a:xfrm>
        </p:grpSpPr>
        <p:pic>
          <p:nvPicPr>
            <p:cNvPr id="19" name="object 19"/>
            <p:cNvPicPr/>
            <p:nvPr/>
          </p:nvPicPr>
          <p:blipFill>
            <a:blip r:embed="rId10" cstate="print"/>
            <a:stretch>
              <a:fillRect/>
            </a:stretch>
          </p:blipFill>
          <p:spPr>
            <a:xfrm>
              <a:off x="3991319" y="4461394"/>
              <a:ext cx="912962" cy="609113"/>
            </a:xfrm>
            <a:prstGeom prst="rect">
              <a:avLst/>
            </a:prstGeom>
          </p:spPr>
        </p:pic>
        <p:sp>
          <p:nvSpPr>
            <p:cNvPr id="20" name="object 20"/>
            <p:cNvSpPr/>
            <p:nvPr/>
          </p:nvSpPr>
          <p:spPr>
            <a:xfrm>
              <a:off x="480357" y="3591784"/>
              <a:ext cx="5803900" cy="2839085"/>
            </a:xfrm>
            <a:custGeom>
              <a:avLst/>
              <a:gdLst/>
              <a:ahLst/>
              <a:cxnLst/>
              <a:rect l="l" t="t" r="r" b="b"/>
              <a:pathLst>
                <a:path w="5803900" h="2839085">
                  <a:moveTo>
                    <a:pt x="0" y="473177"/>
                  </a:moveTo>
                  <a:lnTo>
                    <a:pt x="2441" y="424797"/>
                  </a:lnTo>
                  <a:lnTo>
                    <a:pt x="9605" y="377815"/>
                  </a:lnTo>
                  <a:lnTo>
                    <a:pt x="21256" y="332468"/>
                  </a:lnTo>
                  <a:lnTo>
                    <a:pt x="37155" y="288995"/>
                  </a:lnTo>
                  <a:lnTo>
                    <a:pt x="57065" y="247632"/>
                  </a:lnTo>
                  <a:lnTo>
                    <a:pt x="80748" y="208619"/>
                  </a:lnTo>
                  <a:lnTo>
                    <a:pt x="107966" y="172192"/>
                  </a:lnTo>
                  <a:lnTo>
                    <a:pt x="138482" y="138590"/>
                  </a:lnTo>
                  <a:lnTo>
                    <a:pt x="172059" y="108050"/>
                  </a:lnTo>
                  <a:lnTo>
                    <a:pt x="208457" y="80811"/>
                  </a:lnTo>
                  <a:lnTo>
                    <a:pt x="247440" y="57109"/>
                  </a:lnTo>
                  <a:lnTo>
                    <a:pt x="288771" y="37184"/>
                  </a:lnTo>
                  <a:lnTo>
                    <a:pt x="332211" y="21273"/>
                  </a:lnTo>
                  <a:lnTo>
                    <a:pt x="377522" y="9613"/>
                  </a:lnTo>
                  <a:lnTo>
                    <a:pt x="424468" y="2442"/>
                  </a:lnTo>
                  <a:lnTo>
                    <a:pt x="472810" y="0"/>
                  </a:lnTo>
                  <a:lnTo>
                    <a:pt x="5330538" y="0"/>
                  </a:lnTo>
                  <a:lnTo>
                    <a:pt x="5378881" y="2442"/>
                  </a:lnTo>
                  <a:lnTo>
                    <a:pt x="5425826" y="9613"/>
                  </a:lnTo>
                  <a:lnTo>
                    <a:pt x="5471138" y="21273"/>
                  </a:lnTo>
                  <a:lnTo>
                    <a:pt x="5514578" y="37184"/>
                  </a:lnTo>
                  <a:lnTo>
                    <a:pt x="5555908" y="57109"/>
                  </a:lnTo>
                  <a:lnTo>
                    <a:pt x="5594892" y="80811"/>
                  </a:lnTo>
                  <a:lnTo>
                    <a:pt x="5631290" y="108050"/>
                  </a:lnTo>
                  <a:lnTo>
                    <a:pt x="5664866" y="138590"/>
                  </a:lnTo>
                  <a:lnTo>
                    <a:pt x="5695382" y="172192"/>
                  </a:lnTo>
                  <a:lnTo>
                    <a:pt x="5722601" y="208619"/>
                  </a:lnTo>
                  <a:lnTo>
                    <a:pt x="5746284" y="247632"/>
                  </a:lnTo>
                  <a:lnTo>
                    <a:pt x="5766194" y="288995"/>
                  </a:lnTo>
                  <a:lnTo>
                    <a:pt x="5782093" y="332468"/>
                  </a:lnTo>
                  <a:lnTo>
                    <a:pt x="5793744" y="377815"/>
                  </a:lnTo>
                  <a:lnTo>
                    <a:pt x="5800908" y="424797"/>
                  </a:lnTo>
                  <a:lnTo>
                    <a:pt x="5803349" y="473177"/>
                  </a:lnTo>
                  <a:lnTo>
                    <a:pt x="5803349" y="2365842"/>
                  </a:lnTo>
                  <a:lnTo>
                    <a:pt x="5800908" y="2414222"/>
                  </a:lnTo>
                  <a:lnTo>
                    <a:pt x="5793744" y="2461204"/>
                  </a:lnTo>
                  <a:lnTo>
                    <a:pt x="5782093" y="2506551"/>
                  </a:lnTo>
                  <a:lnTo>
                    <a:pt x="5766194" y="2550024"/>
                  </a:lnTo>
                  <a:lnTo>
                    <a:pt x="5746284" y="2591387"/>
                  </a:lnTo>
                  <a:lnTo>
                    <a:pt x="5722601" y="2630400"/>
                  </a:lnTo>
                  <a:lnTo>
                    <a:pt x="5695382" y="2666827"/>
                  </a:lnTo>
                  <a:lnTo>
                    <a:pt x="5664866" y="2700429"/>
                  </a:lnTo>
                  <a:lnTo>
                    <a:pt x="5631290" y="2730969"/>
                  </a:lnTo>
                  <a:lnTo>
                    <a:pt x="5594892" y="2758208"/>
                  </a:lnTo>
                  <a:lnTo>
                    <a:pt x="5555908" y="2781910"/>
                  </a:lnTo>
                  <a:lnTo>
                    <a:pt x="5514578" y="2801835"/>
                  </a:lnTo>
                  <a:lnTo>
                    <a:pt x="5471138" y="2817747"/>
                  </a:lnTo>
                  <a:lnTo>
                    <a:pt x="5425826" y="2829406"/>
                  </a:lnTo>
                  <a:lnTo>
                    <a:pt x="5378881" y="2836577"/>
                  </a:lnTo>
                  <a:lnTo>
                    <a:pt x="5330538" y="2839020"/>
                  </a:lnTo>
                  <a:lnTo>
                    <a:pt x="472810" y="2839020"/>
                  </a:lnTo>
                  <a:lnTo>
                    <a:pt x="424468" y="2836577"/>
                  </a:lnTo>
                  <a:lnTo>
                    <a:pt x="377522" y="2829406"/>
                  </a:lnTo>
                  <a:lnTo>
                    <a:pt x="332211" y="2817747"/>
                  </a:lnTo>
                  <a:lnTo>
                    <a:pt x="288771" y="2801835"/>
                  </a:lnTo>
                  <a:lnTo>
                    <a:pt x="247440" y="2781910"/>
                  </a:lnTo>
                  <a:lnTo>
                    <a:pt x="208457" y="2758208"/>
                  </a:lnTo>
                  <a:lnTo>
                    <a:pt x="172059" y="2730969"/>
                  </a:lnTo>
                  <a:lnTo>
                    <a:pt x="138482" y="2700429"/>
                  </a:lnTo>
                  <a:lnTo>
                    <a:pt x="107966" y="2666827"/>
                  </a:lnTo>
                  <a:lnTo>
                    <a:pt x="80748" y="2630400"/>
                  </a:lnTo>
                  <a:lnTo>
                    <a:pt x="57065" y="2591387"/>
                  </a:lnTo>
                  <a:lnTo>
                    <a:pt x="37155" y="2550024"/>
                  </a:lnTo>
                  <a:lnTo>
                    <a:pt x="21256" y="2506551"/>
                  </a:lnTo>
                  <a:lnTo>
                    <a:pt x="9605" y="2461204"/>
                  </a:lnTo>
                  <a:lnTo>
                    <a:pt x="2441" y="2414222"/>
                  </a:lnTo>
                  <a:lnTo>
                    <a:pt x="0" y="2365842"/>
                  </a:lnTo>
                  <a:lnTo>
                    <a:pt x="0" y="473177"/>
                  </a:lnTo>
                  <a:close/>
                </a:path>
              </a:pathLst>
            </a:custGeom>
            <a:ln w="19405">
              <a:solidFill>
                <a:srgbClr val="C00000"/>
              </a:solidFill>
            </a:ln>
          </p:spPr>
          <p:txBody>
            <a:bodyPr wrap="square" lIns="0" tIns="0" rIns="0" bIns="0" rtlCol="0"/>
            <a:lstStyle/>
            <a:p>
              <a:endParaRPr sz="2700" dirty="0">
                <a:latin typeface="Times New Roman" panose="02020603050405020304" pitchFamily="18" charset="0"/>
              </a:endParaRPr>
            </a:p>
          </p:txBody>
        </p:sp>
        <p:pic>
          <p:nvPicPr>
            <p:cNvPr id="21" name="object 21"/>
            <p:cNvPicPr/>
            <p:nvPr/>
          </p:nvPicPr>
          <p:blipFill>
            <a:blip r:embed="rId11" cstate="print"/>
            <a:stretch>
              <a:fillRect/>
            </a:stretch>
          </p:blipFill>
          <p:spPr>
            <a:xfrm>
              <a:off x="735873" y="3848801"/>
              <a:ext cx="907539" cy="606606"/>
            </a:xfrm>
            <a:prstGeom prst="rect">
              <a:avLst/>
            </a:prstGeom>
          </p:spPr>
        </p:pic>
        <p:pic>
          <p:nvPicPr>
            <p:cNvPr id="22" name="object 22"/>
            <p:cNvPicPr/>
            <p:nvPr/>
          </p:nvPicPr>
          <p:blipFill>
            <a:blip r:embed="rId12" cstate="print"/>
            <a:stretch>
              <a:fillRect/>
            </a:stretch>
          </p:blipFill>
          <p:spPr>
            <a:xfrm>
              <a:off x="735872" y="4479728"/>
              <a:ext cx="907539" cy="605495"/>
            </a:xfrm>
            <a:prstGeom prst="rect">
              <a:avLst/>
            </a:prstGeom>
          </p:spPr>
        </p:pic>
        <p:pic>
          <p:nvPicPr>
            <p:cNvPr id="23" name="object 23"/>
            <p:cNvPicPr/>
            <p:nvPr/>
          </p:nvPicPr>
          <p:blipFill>
            <a:blip r:embed="rId13" cstate="print"/>
            <a:stretch>
              <a:fillRect/>
            </a:stretch>
          </p:blipFill>
          <p:spPr>
            <a:xfrm>
              <a:off x="736438" y="5704910"/>
              <a:ext cx="906405" cy="605494"/>
            </a:xfrm>
            <a:prstGeom prst="rect">
              <a:avLst/>
            </a:prstGeom>
          </p:spPr>
        </p:pic>
        <p:pic>
          <p:nvPicPr>
            <p:cNvPr id="24" name="object 24"/>
            <p:cNvPicPr/>
            <p:nvPr/>
          </p:nvPicPr>
          <p:blipFill>
            <a:blip r:embed="rId14" cstate="print"/>
            <a:stretch>
              <a:fillRect/>
            </a:stretch>
          </p:blipFill>
          <p:spPr>
            <a:xfrm>
              <a:off x="1788753" y="5712735"/>
              <a:ext cx="929478" cy="606651"/>
            </a:xfrm>
            <a:prstGeom prst="rect">
              <a:avLst/>
            </a:prstGeom>
          </p:spPr>
        </p:pic>
        <p:pic>
          <p:nvPicPr>
            <p:cNvPr id="25" name="object 25"/>
            <p:cNvPicPr/>
            <p:nvPr/>
          </p:nvPicPr>
          <p:blipFill>
            <a:blip r:embed="rId15" cstate="print"/>
            <a:stretch>
              <a:fillRect/>
            </a:stretch>
          </p:blipFill>
          <p:spPr>
            <a:xfrm>
              <a:off x="2907836" y="5757028"/>
              <a:ext cx="884311" cy="556072"/>
            </a:xfrm>
            <a:prstGeom prst="rect">
              <a:avLst/>
            </a:prstGeom>
          </p:spPr>
        </p:pic>
        <p:pic>
          <p:nvPicPr>
            <p:cNvPr id="26" name="object 26"/>
            <p:cNvPicPr/>
            <p:nvPr/>
          </p:nvPicPr>
          <p:blipFill>
            <a:blip r:embed="rId16" cstate="print"/>
            <a:stretch>
              <a:fillRect/>
            </a:stretch>
          </p:blipFill>
          <p:spPr>
            <a:xfrm>
              <a:off x="3991319" y="5717848"/>
              <a:ext cx="912963" cy="624579"/>
            </a:xfrm>
            <a:prstGeom prst="rect">
              <a:avLst/>
            </a:prstGeom>
          </p:spPr>
        </p:pic>
        <p:pic>
          <p:nvPicPr>
            <p:cNvPr id="27" name="object 27"/>
            <p:cNvPicPr/>
            <p:nvPr/>
          </p:nvPicPr>
          <p:blipFill>
            <a:blip r:embed="rId17" cstate="print"/>
            <a:stretch>
              <a:fillRect/>
            </a:stretch>
          </p:blipFill>
          <p:spPr>
            <a:xfrm>
              <a:off x="5093653" y="5695199"/>
              <a:ext cx="919285" cy="624285"/>
            </a:xfrm>
            <a:prstGeom prst="rect">
              <a:avLst/>
            </a:prstGeom>
          </p:spPr>
        </p:pic>
      </p:grpSp>
      <p:sp>
        <p:nvSpPr>
          <p:cNvPr id="28" name="object 28"/>
          <p:cNvSpPr txBox="1"/>
          <p:nvPr/>
        </p:nvSpPr>
        <p:spPr>
          <a:xfrm>
            <a:off x="921896" y="4609475"/>
            <a:ext cx="1642110" cy="3762568"/>
          </a:xfrm>
          <a:prstGeom prst="rect">
            <a:avLst/>
          </a:prstGeom>
          <a:ln w="57150">
            <a:solidFill>
              <a:srgbClr val="1D00FF"/>
            </a:solidFill>
          </a:ln>
        </p:spPr>
        <p:txBody>
          <a:bodyPr vert="horz" wrap="square" lIns="0" tIns="0" rIns="0" bIns="0" rtlCol="0">
            <a:spAutoFit/>
          </a:bodyPr>
          <a:lstStyle/>
          <a:p>
            <a:pPr>
              <a:lnSpc>
                <a:spcPct val="100000"/>
              </a:lnSpc>
            </a:pPr>
            <a:endParaRPr sz="2550" dirty="0">
              <a:latin typeface="Arial MT"/>
              <a:cs typeface="Times New Roman"/>
            </a:endParaRPr>
          </a:p>
          <a:p>
            <a:pPr>
              <a:spcBef>
                <a:spcPts val="8"/>
              </a:spcBef>
            </a:pPr>
            <a:endParaRPr sz="2775" dirty="0">
              <a:latin typeface="Arial MT"/>
              <a:cs typeface="Times New Roman"/>
            </a:endParaRPr>
          </a:p>
          <a:p>
            <a:pPr marL="92391" algn="ctr"/>
            <a:r>
              <a:rPr sz="2100" b="1" spc="23" dirty="0">
                <a:solidFill>
                  <a:srgbClr val="595959"/>
                </a:solidFill>
                <a:latin typeface="Times New Roman" panose="02020603050405020304" pitchFamily="18" charset="0"/>
                <a:cs typeface="Times New Roman" panose="02020603050405020304" pitchFamily="18" charset="0"/>
              </a:rPr>
              <a:t>Husky</a:t>
            </a:r>
            <a:endParaRPr sz="2100" dirty="0">
              <a:latin typeface="Times New Roman" panose="02020603050405020304" pitchFamily="18" charset="0"/>
              <a:cs typeface="Times New Roman" panose="02020603050405020304" pitchFamily="18" charset="0"/>
            </a:endParaRPr>
          </a:p>
          <a:p>
            <a:pPr>
              <a:lnSpc>
                <a:spcPct val="100000"/>
              </a:lnSpc>
            </a:pPr>
            <a:endParaRPr sz="2550" dirty="0">
              <a:latin typeface="Times New Roman" panose="02020603050405020304" pitchFamily="18" charset="0"/>
              <a:cs typeface="Times New Roman" panose="02020603050405020304" pitchFamily="18" charset="0"/>
            </a:endParaRPr>
          </a:p>
          <a:p>
            <a:pPr>
              <a:lnSpc>
                <a:spcPct val="100000"/>
              </a:lnSpc>
            </a:pPr>
            <a:endParaRPr sz="2550" dirty="0">
              <a:latin typeface="Times New Roman" panose="02020603050405020304" pitchFamily="18" charset="0"/>
              <a:cs typeface="Times New Roman" panose="02020603050405020304" pitchFamily="18" charset="0"/>
            </a:endParaRPr>
          </a:p>
          <a:p>
            <a:pPr>
              <a:lnSpc>
                <a:spcPct val="100000"/>
              </a:lnSpc>
            </a:pPr>
            <a:endParaRPr sz="2550" dirty="0">
              <a:latin typeface="Times New Roman" panose="02020603050405020304" pitchFamily="18" charset="0"/>
              <a:cs typeface="Times New Roman" panose="02020603050405020304" pitchFamily="18" charset="0"/>
            </a:endParaRPr>
          </a:p>
          <a:p>
            <a:pPr>
              <a:lnSpc>
                <a:spcPct val="100000"/>
              </a:lnSpc>
            </a:pPr>
            <a:endParaRPr sz="2550" dirty="0">
              <a:latin typeface="Times New Roman" panose="02020603050405020304" pitchFamily="18" charset="0"/>
              <a:cs typeface="Times New Roman" panose="02020603050405020304" pitchFamily="18" charset="0"/>
            </a:endParaRPr>
          </a:p>
          <a:p>
            <a:pPr>
              <a:spcBef>
                <a:spcPts val="38"/>
              </a:spcBef>
            </a:pPr>
            <a:endParaRPr sz="2775" dirty="0">
              <a:latin typeface="Times New Roman" panose="02020603050405020304" pitchFamily="18" charset="0"/>
              <a:cs typeface="Times New Roman" panose="02020603050405020304" pitchFamily="18" charset="0"/>
            </a:endParaRPr>
          </a:p>
          <a:p>
            <a:pPr marL="82866" algn="ctr"/>
            <a:r>
              <a:rPr sz="4050" spc="15" dirty="0">
                <a:latin typeface="Cambria Math"/>
                <a:cs typeface="Cambria Math"/>
              </a:rPr>
              <a:t>⋮</a:t>
            </a:r>
            <a:endParaRPr sz="4050" dirty="0">
              <a:latin typeface="Cambria Math"/>
              <a:cs typeface="Cambria Math"/>
            </a:endParaRPr>
          </a:p>
        </p:txBody>
      </p:sp>
      <p:sp>
        <p:nvSpPr>
          <p:cNvPr id="29" name="object 29"/>
          <p:cNvSpPr txBox="1"/>
          <p:nvPr/>
        </p:nvSpPr>
        <p:spPr>
          <a:xfrm>
            <a:off x="3313677" y="7698480"/>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30" name="object 30"/>
          <p:cNvSpPr txBox="1"/>
          <p:nvPr/>
        </p:nvSpPr>
        <p:spPr>
          <a:xfrm>
            <a:off x="4958507" y="7699008"/>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31" name="object 31"/>
          <p:cNvSpPr txBox="1"/>
          <p:nvPr/>
        </p:nvSpPr>
        <p:spPr>
          <a:xfrm>
            <a:off x="6567504" y="7698480"/>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32" name="object 32"/>
          <p:cNvSpPr txBox="1"/>
          <p:nvPr/>
        </p:nvSpPr>
        <p:spPr>
          <a:xfrm>
            <a:off x="8250705" y="7699463"/>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33" name="object 33"/>
          <p:cNvSpPr txBox="1"/>
          <p:nvPr/>
        </p:nvSpPr>
        <p:spPr>
          <a:xfrm>
            <a:off x="3810527" y="4620905"/>
            <a:ext cx="2908475" cy="665567"/>
          </a:xfrm>
          <a:prstGeom prst="rect">
            <a:avLst/>
          </a:prstGeom>
        </p:spPr>
        <p:txBody>
          <a:bodyPr vert="horz" wrap="square" lIns="0" tIns="19050" rIns="0" bIns="0" rtlCol="0">
            <a:spAutoFit/>
          </a:bodyPr>
          <a:lstStyle/>
          <a:p>
            <a:pPr marL="19050">
              <a:spcBef>
                <a:spcPts val="150"/>
              </a:spcBef>
            </a:pPr>
            <a:r>
              <a:rPr sz="4200" spc="-53" dirty="0">
                <a:solidFill>
                  <a:srgbClr val="C00000"/>
                </a:solidFill>
                <a:latin typeface="Times New Roman" panose="02020603050405020304" pitchFamily="18" charset="0"/>
                <a:cs typeface="Times New Roman" panose="02020603050405020304" pitchFamily="18" charset="0"/>
              </a:rPr>
              <a:t>Training</a:t>
            </a:r>
            <a:r>
              <a:rPr sz="4200" spc="-105" dirty="0">
                <a:solidFill>
                  <a:srgbClr val="C00000"/>
                </a:solidFill>
                <a:latin typeface="Times New Roman" panose="02020603050405020304" pitchFamily="18" charset="0"/>
                <a:cs typeface="Times New Roman" panose="02020603050405020304" pitchFamily="18" charset="0"/>
              </a:rPr>
              <a:t> </a:t>
            </a:r>
            <a:r>
              <a:rPr sz="4200" spc="-15" dirty="0">
                <a:solidFill>
                  <a:srgbClr val="C00000"/>
                </a:solidFill>
                <a:latin typeface="Times New Roman" panose="02020603050405020304" pitchFamily="18" charset="0"/>
                <a:cs typeface="Times New Roman" panose="02020603050405020304" pitchFamily="18" charset="0"/>
              </a:rPr>
              <a:t>Set</a:t>
            </a:r>
            <a:endParaRPr sz="4200" dirty="0">
              <a:latin typeface="Times New Roman" panose="02020603050405020304" pitchFamily="18" charset="0"/>
              <a:cs typeface="Times New Roman" panose="02020603050405020304" pitchFamily="18" charset="0"/>
            </a:endParaRPr>
          </a:p>
        </p:txBody>
      </p:sp>
      <p:sp>
        <p:nvSpPr>
          <p:cNvPr id="34" name="object 34"/>
          <p:cNvSpPr txBox="1"/>
          <p:nvPr/>
        </p:nvSpPr>
        <p:spPr>
          <a:xfrm>
            <a:off x="13062193" y="4620905"/>
            <a:ext cx="2612708" cy="665567"/>
          </a:xfrm>
          <a:prstGeom prst="rect">
            <a:avLst/>
          </a:prstGeom>
        </p:spPr>
        <p:txBody>
          <a:bodyPr vert="horz" wrap="square" lIns="0" tIns="19050" rIns="0" bIns="0" rtlCol="0">
            <a:spAutoFit/>
          </a:bodyPr>
          <a:lstStyle/>
          <a:p>
            <a:pPr marL="19050">
              <a:spcBef>
                <a:spcPts val="150"/>
              </a:spcBef>
            </a:pPr>
            <a:r>
              <a:rPr sz="4200" spc="-113" dirty="0">
                <a:solidFill>
                  <a:srgbClr val="C00000"/>
                </a:solidFill>
                <a:latin typeface="Times New Roman" panose="02020603050405020304" pitchFamily="18" charset="0"/>
                <a:cs typeface="Times New Roman" panose="02020603050405020304" pitchFamily="18" charset="0"/>
              </a:rPr>
              <a:t>Test</a:t>
            </a:r>
            <a:r>
              <a:rPr sz="4200" spc="-90" dirty="0">
                <a:solidFill>
                  <a:srgbClr val="C00000"/>
                </a:solidFill>
                <a:latin typeface="Times New Roman" panose="02020603050405020304" pitchFamily="18" charset="0"/>
                <a:cs typeface="Times New Roman" panose="02020603050405020304" pitchFamily="18" charset="0"/>
              </a:rPr>
              <a:t> </a:t>
            </a:r>
            <a:r>
              <a:rPr sz="4200" spc="-8" dirty="0">
                <a:solidFill>
                  <a:srgbClr val="C00000"/>
                </a:solidFill>
                <a:latin typeface="Times New Roman" panose="02020603050405020304" pitchFamily="18" charset="0"/>
                <a:cs typeface="Times New Roman" panose="02020603050405020304" pitchFamily="18" charset="0"/>
              </a:rPr>
              <a:t>Sample</a:t>
            </a:r>
            <a:endParaRPr sz="4200" dirty="0">
              <a:latin typeface="Times New Roman" panose="02020603050405020304" pitchFamily="18" charset="0"/>
              <a:cs typeface="Times New Roman" panose="02020603050405020304" pitchFamily="18" charset="0"/>
            </a:endParaRPr>
          </a:p>
        </p:txBody>
      </p:sp>
      <p:pic>
        <p:nvPicPr>
          <p:cNvPr id="35" name="object 35"/>
          <p:cNvPicPr/>
          <p:nvPr/>
        </p:nvPicPr>
        <p:blipFill>
          <a:blip r:embed="rId18" cstate="print"/>
          <a:stretch>
            <a:fillRect/>
          </a:stretch>
        </p:blipFill>
        <p:spPr>
          <a:xfrm>
            <a:off x="11863932" y="5761154"/>
            <a:ext cx="5008275" cy="3554045"/>
          </a:xfrm>
          <a:prstGeom prst="rect">
            <a:avLst/>
          </a:prstGeom>
        </p:spPr>
      </p:pic>
    </p:spTree>
    <p:extLst>
      <p:ext uri="{BB962C8B-B14F-4D97-AF65-F5344CB8AC3E}">
        <p14:creationId xmlns:p14="http://schemas.microsoft.com/office/powerpoint/2010/main" val="2519127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75409" y="1607704"/>
            <a:ext cx="8868728" cy="3025187"/>
          </a:xfrm>
          <a:prstGeom prst="rect">
            <a:avLst/>
          </a:prstGeom>
        </p:spPr>
        <p:txBody>
          <a:bodyPr vert="horz" wrap="square" lIns="0" tIns="72390" rIns="0" bIns="0" rtlCol="0">
            <a:spAutoFit/>
          </a:bodyPr>
          <a:lstStyle/>
          <a:p>
            <a:pPr marL="361950" indent="-342900">
              <a:spcBef>
                <a:spcPts val="570"/>
              </a:spcBef>
              <a:buFont typeface="Arial MT"/>
              <a:buChar char="•"/>
              <a:tabLst>
                <a:tab pos="361950" algn="l"/>
              </a:tabLst>
            </a:pPr>
            <a:r>
              <a:rPr sz="4200" spc="-23" dirty="0">
                <a:latin typeface="Times New Roman" panose="02020603050405020304" pitchFamily="18" charset="0"/>
                <a:cs typeface="Times New Roman" panose="02020603050405020304" pitchFamily="18" charset="0"/>
              </a:rPr>
              <a:t>Few-shot</a:t>
            </a:r>
            <a:r>
              <a:rPr sz="4200" spc="-53" dirty="0">
                <a:latin typeface="Times New Roman" panose="02020603050405020304" pitchFamily="18" charset="0"/>
                <a:cs typeface="Times New Roman" panose="02020603050405020304" pitchFamily="18" charset="0"/>
              </a:rPr>
              <a:t> </a:t>
            </a:r>
            <a:r>
              <a:rPr sz="4200" spc="-8" dirty="0">
                <a:latin typeface="Times New Roman" panose="02020603050405020304" pitchFamily="18" charset="0"/>
                <a:cs typeface="Times New Roman" panose="02020603050405020304" pitchFamily="18" charset="0"/>
              </a:rPr>
              <a:t>learning:</a:t>
            </a:r>
            <a:endParaRPr sz="4200" dirty="0">
              <a:latin typeface="Times New Roman" panose="02020603050405020304" pitchFamily="18" charset="0"/>
              <a:cs typeface="Times New Roman" panose="02020603050405020304" pitchFamily="18" charset="0"/>
            </a:endParaRPr>
          </a:p>
          <a:p>
            <a:pPr marL="1047750" lvl="1" indent="-342900">
              <a:spcBef>
                <a:spcPts val="360"/>
              </a:spcBef>
              <a:buFont typeface="Arial MT"/>
              <a:buChar char="•"/>
              <a:tabLst>
                <a:tab pos="1047750" algn="l"/>
              </a:tabLst>
            </a:pPr>
            <a:r>
              <a:rPr lang="vi-VN" sz="3600" dirty="0">
                <a:latin typeface="Times New Roman" panose="02020603050405020304" pitchFamily="18" charset="0"/>
                <a:cs typeface="Times New Roman" panose="02020603050405020304" pitchFamily="18" charset="0"/>
              </a:rPr>
              <a:t>Các mẫu </a:t>
            </a:r>
            <a:r>
              <a:rPr lang="en-US" sz="3600" dirty="0" err="1" smtClean="0">
                <a:latin typeface="Times New Roman" panose="02020603050405020304" pitchFamily="18" charset="0"/>
                <a:cs typeface="Times New Roman" panose="02020603050405020304" pitchFamily="18" charset="0"/>
              </a:rPr>
              <a:t>truy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vấn</a:t>
            </a:r>
            <a:r>
              <a:rPr lang="en-US" sz="3600" dirty="0" smtClean="0">
                <a:latin typeface="Times New Roman" panose="02020603050405020304" pitchFamily="18" charset="0"/>
                <a:cs typeface="Times New Roman" panose="02020603050405020304" pitchFamily="18" charset="0"/>
              </a:rPr>
              <a:t> </a:t>
            </a:r>
            <a:r>
              <a:rPr lang="vi-VN" sz="3600" dirty="0" smtClean="0">
                <a:solidFill>
                  <a:srgbClr val="FF0000"/>
                </a:solidFill>
                <a:latin typeface="Times New Roman" panose="02020603050405020304" pitchFamily="18" charset="0"/>
                <a:cs typeface="Times New Roman" panose="02020603050405020304" pitchFamily="18" charset="0"/>
              </a:rPr>
              <a:t>chưa </a:t>
            </a:r>
            <a:r>
              <a:rPr lang="vi-VN" sz="3600" dirty="0">
                <a:solidFill>
                  <a:srgbClr val="FF0000"/>
                </a:solidFill>
                <a:latin typeface="Times New Roman" panose="02020603050405020304" pitchFamily="18" charset="0"/>
                <a:cs typeface="Times New Roman" panose="02020603050405020304" pitchFamily="18" charset="0"/>
              </a:rPr>
              <a:t>từng thấy </a:t>
            </a:r>
            <a:r>
              <a:rPr lang="vi-VN" sz="3600" dirty="0">
                <a:latin typeface="Times New Roman" panose="02020603050405020304" pitchFamily="18" charset="0"/>
                <a:cs typeface="Times New Roman" panose="02020603050405020304" pitchFamily="18" charset="0"/>
              </a:rPr>
              <a:t>trước đó</a:t>
            </a:r>
            <a:r>
              <a:rPr sz="3600" spc="-23" dirty="0" smtClean="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1047750" lvl="1" indent="-342900">
              <a:spcBef>
                <a:spcPts val="329"/>
              </a:spcBef>
              <a:buFont typeface="Arial MT"/>
              <a:buChar char="•"/>
              <a:tabLst>
                <a:tab pos="1047750" algn="l"/>
              </a:tabLst>
            </a:pP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mẫu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truy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vấn</a:t>
            </a:r>
            <a:r>
              <a:rPr lang="en-US" sz="3600" dirty="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không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thuộc</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về</a:t>
            </a:r>
            <a:r>
              <a:rPr lang="en-US" sz="3600" dirty="0">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các</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lớp</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đã</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biết</a:t>
            </a:r>
            <a:r>
              <a:rPr sz="3600" spc="-8" dirty="0" smtClean="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1713308" y="254585"/>
            <a:ext cx="14860905" cy="696344"/>
          </a:xfrm>
          <a:prstGeom prst="rect">
            <a:avLst/>
          </a:prstGeom>
        </p:spPr>
        <p:txBody>
          <a:bodyPr vert="horz" wrap="square" lIns="0" tIns="19050" rIns="0" bIns="0" rtlCol="0" anchor="ctr">
            <a:spAutoFit/>
          </a:bodyPr>
          <a:lstStyle/>
          <a:p>
            <a:pPr marL="19050">
              <a:spcBef>
                <a:spcPts val="150"/>
              </a:spcBef>
            </a:pPr>
            <a:r>
              <a:rPr spc="248" dirty="0">
                <a:cs typeface="Times New Roman" panose="02020603050405020304" pitchFamily="18" charset="0"/>
              </a:rPr>
              <a:t>Supervised</a:t>
            </a:r>
            <a:r>
              <a:rPr spc="510" dirty="0">
                <a:cs typeface="Times New Roman" panose="02020603050405020304" pitchFamily="18" charset="0"/>
              </a:rPr>
              <a:t> </a:t>
            </a:r>
            <a:r>
              <a:rPr spc="171" dirty="0">
                <a:cs typeface="Times New Roman" panose="02020603050405020304" pitchFamily="18" charset="0"/>
              </a:rPr>
              <a:t>Learning</a:t>
            </a:r>
            <a:r>
              <a:rPr spc="518" dirty="0">
                <a:cs typeface="Times New Roman" panose="02020603050405020304" pitchFamily="18" charset="0"/>
              </a:rPr>
              <a:t> </a:t>
            </a:r>
            <a:r>
              <a:rPr spc="398" dirty="0">
                <a:cs typeface="Times New Roman" panose="02020603050405020304" pitchFamily="18" charset="0"/>
              </a:rPr>
              <a:t>vs.</a:t>
            </a:r>
            <a:r>
              <a:rPr spc="503" dirty="0">
                <a:cs typeface="Times New Roman" panose="02020603050405020304" pitchFamily="18" charset="0"/>
              </a:rPr>
              <a:t> </a:t>
            </a:r>
            <a:r>
              <a:rPr spc="171" dirty="0">
                <a:solidFill>
                  <a:srgbClr val="C00000"/>
                </a:solidFill>
                <a:cs typeface="Times New Roman" panose="02020603050405020304" pitchFamily="18" charset="0"/>
              </a:rPr>
              <a:t>Few-Shot</a:t>
            </a:r>
            <a:r>
              <a:rPr spc="510" dirty="0">
                <a:solidFill>
                  <a:srgbClr val="C00000"/>
                </a:solidFill>
                <a:cs typeface="Times New Roman" panose="02020603050405020304" pitchFamily="18" charset="0"/>
              </a:rPr>
              <a:t> </a:t>
            </a:r>
            <a:r>
              <a:rPr spc="171" dirty="0">
                <a:solidFill>
                  <a:srgbClr val="C00000"/>
                </a:solidFill>
                <a:cs typeface="Times New Roman" panose="02020603050405020304" pitchFamily="18" charset="0"/>
              </a:rPr>
              <a:t>Learning</a:t>
            </a:r>
          </a:p>
        </p:txBody>
      </p:sp>
      <p:grpSp>
        <p:nvGrpSpPr>
          <p:cNvPr id="4" name="object 4"/>
          <p:cNvGrpSpPr/>
          <p:nvPr/>
        </p:nvGrpSpPr>
        <p:grpSpPr>
          <a:xfrm>
            <a:off x="2702365" y="5764948"/>
            <a:ext cx="1383983" cy="1879283"/>
            <a:chOff x="1801576" y="3843298"/>
            <a:chExt cx="922655" cy="1252855"/>
          </a:xfrm>
        </p:grpSpPr>
        <p:pic>
          <p:nvPicPr>
            <p:cNvPr id="5" name="object 5"/>
            <p:cNvPicPr/>
            <p:nvPr/>
          </p:nvPicPr>
          <p:blipFill>
            <a:blip r:embed="rId3" cstate="print"/>
            <a:stretch>
              <a:fillRect/>
            </a:stretch>
          </p:blipFill>
          <p:spPr>
            <a:xfrm>
              <a:off x="1801576" y="4488967"/>
              <a:ext cx="909678" cy="606922"/>
            </a:xfrm>
            <a:prstGeom prst="rect">
              <a:avLst/>
            </a:prstGeom>
          </p:spPr>
        </p:pic>
        <p:pic>
          <p:nvPicPr>
            <p:cNvPr id="6" name="object 6"/>
            <p:cNvPicPr/>
            <p:nvPr/>
          </p:nvPicPr>
          <p:blipFill>
            <a:blip r:embed="rId4" cstate="print"/>
            <a:stretch>
              <a:fillRect/>
            </a:stretch>
          </p:blipFill>
          <p:spPr>
            <a:xfrm>
              <a:off x="1801577" y="3843298"/>
              <a:ext cx="922051" cy="615178"/>
            </a:xfrm>
            <a:prstGeom prst="rect">
              <a:avLst/>
            </a:prstGeom>
          </p:spPr>
        </p:pic>
      </p:grpSp>
      <p:sp>
        <p:nvSpPr>
          <p:cNvPr id="7" name="object 7"/>
          <p:cNvSpPr txBox="1"/>
          <p:nvPr/>
        </p:nvSpPr>
        <p:spPr>
          <a:xfrm>
            <a:off x="2896378" y="5393630"/>
            <a:ext cx="1041083" cy="342401"/>
          </a:xfrm>
          <a:prstGeom prst="rect">
            <a:avLst/>
          </a:prstGeom>
        </p:spPr>
        <p:txBody>
          <a:bodyPr vert="horz" wrap="square" lIns="0" tIns="19050" rIns="0" bIns="0" rtlCol="0">
            <a:spAutoFit/>
          </a:bodyPr>
          <a:lstStyle/>
          <a:p>
            <a:pPr marL="19050">
              <a:spcBef>
                <a:spcPts val="150"/>
              </a:spcBef>
            </a:pPr>
            <a:r>
              <a:rPr sz="2100" b="1" spc="8" dirty="0">
                <a:solidFill>
                  <a:srgbClr val="595959"/>
                </a:solidFill>
                <a:latin typeface="+mj-lt"/>
                <a:cs typeface="Times New Roman" panose="02020603050405020304" pitchFamily="18" charset="0"/>
              </a:rPr>
              <a:t>Elephant</a:t>
            </a:r>
            <a:endParaRPr sz="2100" dirty="0">
              <a:latin typeface="+mj-lt"/>
              <a:cs typeface="Times New Roman" panose="02020603050405020304" pitchFamily="18" charset="0"/>
            </a:endParaRPr>
          </a:p>
        </p:txBody>
      </p:sp>
      <p:grpSp>
        <p:nvGrpSpPr>
          <p:cNvPr id="8" name="object 8"/>
          <p:cNvGrpSpPr/>
          <p:nvPr/>
        </p:nvGrpSpPr>
        <p:grpSpPr>
          <a:xfrm>
            <a:off x="4361755" y="5775866"/>
            <a:ext cx="1334453" cy="1803083"/>
            <a:chOff x="2907836" y="3850577"/>
            <a:chExt cx="889635" cy="1202055"/>
          </a:xfrm>
        </p:grpSpPr>
        <p:pic>
          <p:nvPicPr>
            <p:cNvPr id="9" name="object 9"/>
            <p:cNvPicPr/>
            <p:nvPr/>
          </p:nvPicPr>
          <p:blipFill>
            <a:blip r:embed="rId5" cstate="print"/>
            <a:stretch>
              <a:fillRect/>
            </a:stretch>
          </p:blipFill>
          <p:spPr>
            <a:xfrm>
              <a:off x="2912736" y="4462633"/>
              <a:ext cx="884311" cy="589661"/>
            </a:xfrm>
            <a:prstGeom prst="rect">
              <a:avLst/>
            </a:prstGeom>
          </p:spPr>
        </p:pic>
        <p:pic>
          <p:nvPicPr>
            <p:cNvPr id="10" name="object 10"/>
            <p:cNvPicPr/>
            <p:nvPr/>
          </p:nvPicPr>
          <p:blipFill>
            <a:blip r:embed="rId6" cstate="print"/>
            <a:stretch>
              <a:fillRect/>
            </a:stretch>
          </p:blipFill>
          <p:spPr>
            <a:xfrm>
              <a:off x="2907836" y="3850577"/>
              <a:ext cx="889210" cy="592763"/>
            </a:xfrm>
            <a:prstGeom prst="rect">
              <a:avLst/>
            </a:prstGeom>
          </p:spPr>
        </p:pic>
      </p:grpSp>
      <p:sp>
        <p:nvSpPr>
          <p:cNvPr id="11" name="object 11"/>
          <p:cNvSpPr txBox="1"/>
          <p:nvPr/>
        </p:nvSpPr>
        <p:spPr>
          <a:xfrm>
            <a:off x="4765418" y="5393630"/>
            <a:ext cx="600075" cy="342401"/>
          </a:xfrm>
          <a:prstGeom prst="rect">
            <a:avLst/>
          </a:prstGeom>
        </p:spPr>
        <p:txBody>
          <a:bodyPr vert="horz" wrap="square" lIns="0" tIns="19050" rIns="0" bIns="0" rtlCol="0">
            <a:spAutoFit/>
          </a:bodyPr>
          <a:lstStyle/>
          <a:p>
            <a:pPr marL="19050">
              <a:spcBef>
                <a:spcPts val="150"/>
              </a:spcBef>
            </a:pPr>
            <a:r>
              <a:rPr sz="2100" b="1" spc="15" dirty="0">
                <a:solidFill>
                  <a:srgbClr val="595959"/>
                </a:solidFill>
                <a:latin typeface="+mj-lt"/>
                <a:cs typeface="Times New Roman" panose="02020603050405020304" pitchFamily="18" charset="0"/>
              </a:rPr>
              <a:t>T</a:t>
            </a:r>
            <a:r>
              <a:rPr sz="2100" b="1" dirty="0">
                <a:solidFill>
                  <a:srgbClr val="595959"/>
                </a:solidFill>
                <a:latin typeface="+mj-lt"/>
                <a:cs typeface="Times New Roman" panose="02020603050405020304" pitchFamily="18" charset="0"/>
              </a:rPr>
              <a:t>i</a:t>
            </a:r>
            <a:r>
              <a:rPr sz="2100" b="1" spc="-8" dirty="0">
                <a:solidFill>
                  <a:srgbClr val="595959"/>
                </a:solidFill>
                <a:latin typeface="+mj-lt"/>
                <a:cs typeface="Times New Roman" panose="02020603050405020304" pitchFamily="18" charset="0"/>
              </a:rPr>
              <a:t>g</a:t>
            </a:r>
            <a:r>
              <a:rPr sz="2100" b="1" spc="15" dirty="0">
                <a:solidFill>
                  <a:srgbClr val="595959"/>
                </a:solidFill>
                <a:latin typeface="+mj-lt"/>
                <a:cs typeface="Times New Roman" panose="02020603050405020304" pitchFamily="18" charset="0"/>
              </a:rPr>
              <a:t>e</a:t>
            </a:r>
            <a:r>
              <a:rPr sz="2100" b="1" spc="-8" dirty="0">
                <a:solidFill>
                  <a:srgbClr val="595959"/>
                </a:solidFill>
                <a:latin typeface="+mj-lt"/>
                <a:cs typeface="Times New Roman" panose="02020603050405020304" pitchFamily="18" charset="0"/>
              </a:rPr>
              <a:t>r</a:t>
            </a:r>
            <a:endParaRPr sz="2100" dirty="0">
              <a:latin typeface="+mj-lt"/>
              <a:cs typeface="Times New Roman" panose="02020603050405020304" pitchFamily="18" charset="0"/>
            </a:endParaRPr>
          </a:p>
        </p:txBody>
      </p:sp>
      <p:pic>
        <p:nvPicPr>
          <p:cNvPr id="12" name="object 12"/>
          <p:cNvPicPr/>
          <p:nvPr/>
        </p:nvPicPr>
        <p:blipFill>
          <a:blip r:embed="rId7" cstate="print"/>
          <a:stretch>
            <a:fillRect/>
          </a:stretch>
        </p:blipFill>
        <p:spPr>
          <a:xfrm>
            <a:off x="5988882" y="5824010"/>
            <a:ext cx="1369443" cy="837828"/>
          </a:xfrm>
          <a:prstGeom prst="rect">
            <a:avLst/>
          </a:prstGeom>
        </p:spPr>
      </p:pic>
      <p:sp>
        <p:nvSpPr>
          <p:cNvPr id="13" name="object 13"/>
          <p:cNvSpPr txBox="1"/>
          <p:nvPr/>
        </p:nvSpPr>
        <p:spPr>
          <a:xfrm>
            <a:off x="6240033" y="5393630"/>
            <a:ext cx="859155" cy="342401"/>
          </a:xfrm>
          <a:prstGeom prst="rect">
            <a:avLst/>
          </a:prstGeom>
        </p:spPr>
        <p:txBody>
          <a:bodyPr vert="horz" wrap="square" lIns="0" tIns="19050" rIns="0" bIns="0" rtlCol="0">
            <a:spAutoFit/>
          </a:bodyPr>
          <a:lstStyle/>
          <a:p>
            <a:pPr marL="19050">
              <a:spcBef>
                <a:spcPts val="150"/>
              </a:spcBef>
            </a:pPr>
            <a:r>
              <a:rPr sz="2100" b="1" spc="38" dirty="0">
                <a:solidFill>
                  <a:srgbClr val="595959"/>
                </a:solidFill>
                <a:latin typeface="+mj-lt"/>
                <a:cs typeface="Times New Roman" panose="02020603050405020304" pitchFamily="18" charset="0"/>
              </a:rPr>
              <a:t>M</a:t>
            </a:r>
            <a:r>
              <a:rPr sz="2100" b="1" spc="15" dirty="0">
                <a:solidFill>
                  <a:srgbClr val="595959"/>
                </a:solidFill>
                <a:latin typeface="+mj-lt"/>
                <a:cs typeface="Times New Roman" panose="02020603050405020304" pitchFamily="18" charset="0"/>
              </a:rPr>
              <a:t>a</a:t>
            </a:r>
            <a:r>
              <a:rPr sz="2100" b="1" dirty="0">
                <a:solidFill>
                  <a:srgbClr val="595959"/>
                </a:solidFill>
                <a:latin typeface="+mj-lt"/>
                <a:cs typeface="Times New Roman" panose="02020603050405020304" pitchFamily="18" charset="0"/>
              </a:rPr>
              <a:t>c</a:t>
            </a:r>
            <a:r>
              <a:rPr sz="2100" b="1" spc="8" dirty="0">
                <a:solidFill>
                  <a:srgbClr val="595959"/>
                </a:solidFill>
                <a:latin typeface="+mj-lt"/>
                <a:cs typeface="Times New Roman" panose="02020603050405020304" pitchFamily="18" charset="0"/>
              </a:rPr>
              <a:t>a</a:t>
            </a:r>
            <a:r>
              <a:rPr sz="2100" b="1" spc="-8" dirty="0">
                <a:solidFill>
                  <a:srgbClr val="595959"/>
                </a:solidFill>
                <a:latin typeface="+mj-lt"/>
                <a:cs typeface="Times New Roman" panose="02020603050405020304" pitchFamily="18" charset="0"/>
              </a:rPr>
              <a:t>w</a:t>
            </a:r>
            <a:endParaRPr sz="2100" dirty="0">
              <a:latin typeface="+mj-lt"/>
              <a:cs typeface="Times New Roman" panose="02020603050405020304" pitchFamily="18" charset="0"/>
            </a:endParaRPr>
          </a:p>
        </p:txBody>
      </p:sp>
      <p:grpSp>
        <p:nvGrpSpPr>
          <p:cNvPr id="14" name="object 14"/>
          <p:cNvGrpSpPr/>
          <p:nvPr/>
        </p:nvGrpSpPr>
        <p:grpSpPr>
          <a:xfrm>
            <a:off x="7624765" y="5810684"/>
            <a:ext cx="1376363" cy="1711643"/>
            <a:chOff x="5083176" y="3873789"/>
            <a:chExt cx="917575" cy="1141095"/>
          </a:xfrm>
        </p:grpSpPr>
        <p:pic>
          <p:nvPicPr>
            <p:cNvPr id="15" name="object 15"/>
            <p:cNvPicPr/>
            <p:nvPr/>
          </p:nvPicPr>
          <p:blipFill>
            <a:blip r:embed="rId8" cstate="print"/>
            <a:stretch>
              <a:fillRect/>
            </a:stretch>
          </p:blipFill>
          <p:spPr>
            <a:xfrm>
              <a:off x="5083176" y="4406334"/>
              <a:ext cx="917483" cy="608049"/>
            </a:xfrm>
            <a:prstGeom prst="rect">
              <a:avLst/>
            </a:prstGeom>
          </p:spPr>
        </p:pic>
        <p:pic>
          <p:nvPicPr>
            <p:cNvPr id="16" name="object 16"/>
            <p:cNvPicPr/>
            <p:nvPr/>
          </p:nvPicPr>
          <p:blipFill>
            <a:blip r:embed="rId9" cstate="print"/>
            <a:stretch>
              <a:fillRect/>
            </a:stretch>
          </p:blipFill>
          <p:spPr>
            <a:xfrm>
              <a:off x="5083176" y="3873789"/>
              <a:ext cx="915676" cy="503226"/>
            </a:xfrm>
            <a:prstGeom prst="rect">
              <a:avLst/>
            </a:prstGeom>
          </p:spPr>
        </p:pic>
      </p:grpSp>
      <p:sp>
        <p:nvSpPr>
          <p:cNvPr id="17" name="object 17"/>
          <p:cNvSpPr txBox="1"/>
          <p:nvPr/>
        </p:nvSpPr>
        <p:spPr>
          <a:xfrm>
            <a:off x="8147034" y="5393630"/>
            <a:ext cx="413385" cy="342401"/>
          </a:xfrm>
          <a:prstGeom prst="rect">
            <a:avLst/>
          </a:prstGeom>
        </p:spPr>
        <p:txBody>
          <a:bodyPr vert="horz" wrap="square" lIns="0" tIns="19050" rIns="0" bIns="0" rtlCol="0">
            <a:spAutoFit/>
          </a:bodyPr>
          <a:lstStyle/>
          <a:p>
            <a:pPr marL="19050">
              <a:spcBef>
                <a:spcPts val="150"/>
              </a:spcBef>
            </a:pPr>
            <a:r>
              <a:rPr sz="2100" b="1" spc="23" dirty="0">
                <a:solidFill>
                  <a:srgbClr val="595959"/>
                </a:solidFill>
                <a:latin typeface="+mj-lt"/>
                <a:cs typeface="Times New Roman" panose="02020603050405020304" pitchFamily="18" charset="0"/>
              </a:rPr>
              <a:t>C</a:t>
            </a:r>
            <a:r>
              <a:rPr sz="2100" b="1" spc="15" dirty="0">
                <a:solidFill>
                  <a:srgbClr val="595959"/>
                </a:solidFill>
                <a:latin typeface="+mj-lt"/>
                <a:cs typeface="Times New Roman" panose="02020603050405020304" pitchFamily="18" charset="0"/>
              </a:rPr>
              <a:t>a</a:t>
            </a:r>
            <a:r>
              <a:rPr sz="2100" b="1" spc="-8" dirty="0">
                <a:solidFill>
                  <a:srgbClr val="595959"/>
                </a:solidFill>
                <a:latin typeface="+mj-lt"/>
                <a:cs typeface="Times New Roman" panose="02020603050405020304" pitchFamily="18" charset="0"/>
              </a:rPr>
              <a:t>r</a:t>
            </a:r>
            <a:endParaRPr sz="2100" dirty="0">
              <a:latin typeface="+mj-lt"/>
              <a:cs typeface="Times New Roman" panose="02020603050405020304" pitchFamily="18" charset="0"/>
            </a:endParaRPr>
          </a:p>
        </p:txBody>
      </p:sp>
      <p:grpSp>
        <p:nvGrpSpPr>
          <p:cNvPr id="18" name="object 18"/>
          <p:cNvGrpSpPr/>
          <p:nvPr/>
        </p:nvGrpSpPr>
        <p:grpSpPr>
          <a:xfrm>
            <a:off x="705772" y="5372913"/>
            <a:ext cx="8735378" cy="4288155"/>
            <a:chOff x="470514" y="3581942"/>
            <a:chExt cx="5823585" cy="2858770"/>
          </a:xfrm>
        </p:grpSpPr>
        <p:pic>
          <p:nvPicPr>
            <p:cNvPr id="19" name="object 19"/>
            <p:cNvPicPr/>
            <p:nvPr/>
          </p:nvPicPr>
          <p:blipFill>
            <a:blip r:embed="rId10" cstate="print"/>
            <a:stretch>
              <a:fillRect/>
            </a:stretch>
          </p:blipFill>
          <p:spPr>
            <a:xfrm>
              <a:off x="3991319" y="4461394"/>
              <a:ext cx="912962" cy="609113"/>
            </a:xfrm>
            <a:prstGeom prst="rect">
              <a:avLst/>
            </a:prstGeom>
          </p:spPr>
        </p:pic>
        <p:sp>
          <p:nvSpPr>
            <p:cNvPr id="20" name="object 20"/>
            <p:cNvSpPr/>
            <p:nvPr/>
          </p:nvSpPr>
          <p:spPr>
            <a:xfrm>
              <a:off x="480357" y="3591784"/>
              <a:ext cx="5803900" cy="2839085"/>
            </a:xfrm>
            <a:custGeom>
              <a:avLst/>
              <a:gdLst/>
              <a:ahLst/>
              <a:cxnLst/>
              <a:rect l="l" t="t" r="r" b="b"/>
              <a:pathLst>
                <a:path w="5803900" h="2839085">
                  <a:moveTo>
                    <a:pt x="0" y="473177"/>
                  </a:moveTo>
                  <a:lnTo>
                    <a:pt x="2441" y="424797"/>
                  </a:lnTo>
                  <a:lnTo>
                    <a:pt x="9605" y="377815"/>
                  </a:lnTo>
                  <a:lnTo>
                    <a:pt x="21256" y="332468"/>
                  </a:lnTo>
                  <a:lnTo>
                    <a:pt x="37155" y="288995"/>
                  </a:lnTo>
                  <a:lnTo>
                    <a:pt x="57065" y="247632"/>
                  </a:lnTo>
                  <a:lnTo>
                    <a:pt x="80748" y="208619"/>
                  </a:lnTo>
                  <a:lnTo>
                    <a:pt x="107966" y="172192"/>
                  </a:lnTo>
                  <a:lnTo>
                    <a:pt x="138482" y="138590"/>
                  </a:lnTo>
                  <a:lnTo>
                    <a:pt x="172059" y="108050"/>
                  </a:lnTo>
                  <a:lnTo>
                    <a:pt x="208457" y="80811"/>
                  </a:lnTo>
                  <a:lnTo>
                    <a:pt x="247440" y="57109"/>
                  </a:lnTo>
                  <a:lnTo>
                    <a:pt x="288771" y="37184"/>
                  </a:lnTo>
                  <a:lnTo>
                    <a:pt x="332211" y="21273"/>
                  </a:lnTo>
                  <a:lnTo>
                    <a:pt x="377522" y="9613"/>
                  </a:lnTo>
                  <a:lnTo>
                    <a:pt x="424468" y="2442"/>
                  </a:lnTo>
                  <a:lnTo>
                    <a:pt x="472810" y="0"/>
                  </a:lnTo>
                  <a:lnTo>
                    <a:pt x="5330538" y="0"/>
                  </a:lnTo>
                  <a:lnTo>
                    <a:pt x="5378881" y="2442"/>
                  </a:lnTo>
                  <a:lnTo>
                    <a:pt x="5425826" y="9613"/>
                  </a:lnTo>
                  <a:lnTo>
                    <a:pt x="5471138" y="21273"/>
                  </a:lnTo>
                  <a:lnTo>
                    <a:pt x="5514578" y="37184"/>
                  </a:lnTo>
                  <a:lnTo>
                    <a:pt x="5555908" y="57109"/>
                  </a:lnTo>
                  <a:lnTo>
                    <a:pt x="5594892" y="80811"/>
                  </a:lnTo>
                  <a:lnTo>
                    <a:pt x="5631290" y="108050"/>
                  </a:lnTo>
                  <a:lnTo>
                    <a:pt x="5664866" y="138590"/>
                  </a:lnTo>
                  <a:lnTo>
                    <a:pt x="5695382" y="172192"/>
                  </a:lnTo>
                  <a:lnTo>
                    <a:pt x="5722601" y="208619"/>
                  </a:lnTo>
                  <a:lnTo>
                    <a:pt x="5746284" y="247632"/>
                  </a:lnTo>
                  <a:lnTo>
                    <a:pt x="5766194" y="288995"/>
                  </a:lnTo>
                  <a:lnTo>
                    <a:pt x="5782093" y="332468"/>
                  </a:lnTo>
                  <a:lnTo>
                    <a:pt x="5793744" y="377815"/>
                  </a:lnTo>
                  <a:lnTo>
                    <a:pt x="5800908" y="424797"/>
                  </a:lnTo>
                  <a:lnTo>
                    <a:pt x="5803349" y="473177"/>
                  </a:lnTo>
                  <a:lnTo>
                    <a:pt x="5803349" y="2365842"/>
                  </a:lnTo>
                  <a:lnTo>
                    <a:pt x="5800908" y="2414222"/>
                  </a:lnTo>
                  <a:lnTo>
                    <a:pt x="5793744" y="2461204"/>
                  </a:lnTo>
                  <a:lnTo>
                    <a:pt x="5782093" y="2506551"/>
                  </a:lnTo>
                  <a:lnTo>
                    <a:pt x="5766194" y="2550024"/>
                  </a:lnTo>
                  <a:lnTo>
                    <a:pt x="5746284" y="2591387"/>
                  </a:lnTo>
                  <a:lnTo>
                    <a:pt x="5722601" y="2630400"/>
                  </a:lnTo>
                  <a:lnTo>
                    <a:pt x="5695382" y="2666827"/>
                  </a:lnTo>
                  <a:lnTo>
                    <a:pt x="5664866" y="2700429"/>
                  </a:lnTo>
                  <a:lnTo>
                    <a:pt x="5631290" y="2730969"/>
                  </a:lnTo>
                  <a:lnTo>
                    <a:pt x="5594892" y="2758208"/>
                  </a:lnTo>
                  <a:lnTo>
                    <a:pt x="5555908" y="2781910"/>
                  </a:lnTo>
                  <a:lnTo>
                    <a:pt x="5514578" y="2801835"/>
                  </a:lnTo>
                  <a:lnTo>
                    <a:pt x="5471138" y="2817747"/>
                  </a:lnTo>
                  <a:lnTo>
                    <a:pt x="5425826" y="2829406"/>
                  </a:lnTo>
                  <a:lnTo>
                    <a:pt x="5378881" y="2836577"/>
                  </a:lnTo>
                  <a:lnTo>
                    <a:pt x="5330538" y="2839020"/>
                  </a:lnTo>
                  <a:lnTo>
                    <a:pt x="472810" y="2839020"/>
                  </a:lnTo>
                  <a:lnTo>
                    <a:pt x="424468" y="2836577"/>
                  </a:lnTo>
                  <a:lnTo>
                    <a:pt x="377522" y="2829406"/>
                  </a:lnTo>
                  <a:lnTo>
                    <a:pt x="332211" y="2817747"/>
                  </a:lnTo>
                  <a:lnTo>
                    <a:pt x="288771" y="2801835"/>
                  </a:lnTo>
                  <a:lnTo>
                    <a:pt x="247440" y="2781910"/>
                  </a:lnTo>
                  <a:lnTo>
                    <a:pt x="208457" y="2758208"/>
                  </a:lnTo>
                  <a:lnTo>
                    <a:pt x="172059" y="2730969"/>
                  </a:lnTo>
                  <a:lnTo>
                    <a:pt x="138482" y="2700429"/>
                  </a:lnTo>
                  <a:lnTo>
                    <a:pt x="107966" y="2666827"/>
                  </a:lnTo>
                  <a:lnTo>
                    <a:pt x="80748" y="2630400"/>
                  </a:lnTo>
                  <a:lnTo>
                    <a:pt x="57065" y="2591387"/>
                  </a:lnTo>
                  <a:lnTo>
                    <a:pt x="37155" y="2550024"/>
                  </a:lnTo>
                  <a:lnTo>
                    <a:pt x="21256" y="2506551"/>
                  </a:lnTo>
                  <a:lnTo>
                    <a:pt x="9605" y="2461204"/>
                  </a:lnTo>
                  <a:lnTo>
                    <a:pt x="2441" y="2414222"/>
                  </a:lnTo>
                  <a:lnTo>
                    <a:pt x="0" y="2365842"/>
                  </a:lnTo>
                  <a:lnTo>
                    <a:pt x="0" y="473177"/>
                  </a:lnTo>
                  <a:close/>
                </a:path>
              </a:pathLst>
            </a:custGeom>
            <a:ln w="19405">
              <a:solidFill>
                <a:srgbClr val="C00000"/>
              </a:solidFill>
            </a:ln>
          </p:spPr>
          <p:txBody>
            <a:bodyPr wrap="square" lIns="0" tIns="0" rIns="0" bIns="0" rtlCol="0"/>
            <a:lstStyle/>
            <a:p>
              <a:endParaRPr sz="2700" dirty="0">
                <a:latin typeface="+mj-lt"/>
              </a:endParaRPr>
            </a:p>
          </p:txBody>
        </p:sp>
      </p:grpSp>
      <p:sp>
        <p:nvSpPr>
          <p:cNvPr id="21" name="object 21"/>
          <p:cNvSpPr txBox="1"/>
          <p:nvPr/>
        </p:nvSpPr>
        <p:spPr>
          <a:xfrm>
            <a:off x="1425476" y="5368922"/>
            <a:ext cx="727710" cy="342401"/>
          </a:xfrm>
          <a:prstGeom prst="rect">
            <a:avLst/>
          </a:prstGeom>
        </p:spPr>
        <p:txBody>
          <a:bodyPr vert="horz" wrap="square" lIns="0" tIns="19050" rIns="0" bIns="0" rtlCol="0">
            <a:spAutoFit/>
          </a:bodyPr>
          <a:lstStyle/>
          <a:p>
            <a:pPr marL="19050">
              <a:spcBef>
                <a:spcPts val="150"/>
              </a:spcBef>
            </a:pPr>
            <a:r>
              <a:rPr sz="2100" b="1" spc="23" dirty="0">
                <a:solidFill>
                  <a:srgbClr val="595959"/>
                </a:solidFill>
                <a:latin typeface="+mj-lt"/>
                <a:cs typeface="Times New Roman" panose="02020603050405020304" pitchFamily="18" charset="0"/>
              </a:rPr>
              <a:t>H</a:t>
            </a:r>
            <a:r>
              <a:rPr sz="2100" b="1" spc="15" dirty="0">
                <a:solidFill>
                  <a:srgbClr val="595959"/>
                </a:solidFill>
                <a:latin typeface="+mj-lt"/>
                <a:cs typeface="Times New Roman" panose="02020603050405020304" pitchFamily="18" charset="0"/>
              </a:rPr>
              <a:t>u</a:t>
            </a:r>
            <a:r>
              <a:rPr sz="2100" b="1" spc="8" dirty="0">
                <a:solidFill>
                  <a:srgbClr val="595959"/>
                </a:solidFill>
                <a:latin typeface="+mj-lt"/>
                <a:cs typeface="Times New Roman" panose="02020603050405020304" pitchFamily="18" charset="0"/>
              </a:rPr>
              <a:t>s</a:t>
            </a:r>
            <a:r>
              <a:rPr sz="2100" b="1" spc="23" dirty="0">
                <a:solidFill>
                  <a:srgbClr val="595959"/>
                </a:solidFill>
                <a:latin typeface="+mj-lt"/>
                <a:cs typeface="Times New Roman" panose="02020603050405020304" pitchFamily="18" charset="0"/>
              </a:rPr>
              <a:t>ky</a:t>
            </a:r>
            <a:endParaRPr sz="2100" dirty="0">
              <a:latin typeface="+mj-lt"/>
              <a:cs typeface="Times New Roman" panose="02020603050405020304" pitchFamily="18" charset="0"/>
            </a:endParaRPr>
          </a:p>
        </p:txBody>
      </p:sp>
      <p:grpSp>
        <p:nvGrpSpPr>
          <p:cNvPr id="22" name="object 22"/>
          <p:cNvGrpSpPr/>
          <p:nvPr/>
        </p:nvGrpSpPr>
        <p:grpSpPr>
          <a:xfrm>
            <a:off x="1103809" y="5773202"/>
            <a:ext cx="7916228" cy="3740468"/>
            <a:chOff x="735872" y="3848801"/>
            <a:chExt cx="5277485" cy="2493645"/>
          </a:xfrm>
        </p:grpSpPr>
        <p:pic>
          <p:nvPicPr>
            <p:cNvPr id="23" name="object 23"/>
            <p:cNvPicPr/>
            <p:nvPr/>
          </p:nvPicPr>
          <p:blipFill>
            <a:blip r:embed="rId11" cstate="print"/>
            <a:stretch>
              <a:fillRect/>
            </a:stretch>
          </p:blipFill>
          <p:spPr>
            <a:xfrm>
              <a:off x="735873" y="3848801"/>
              <a:ext cx="907539" cy="606606"/>
            </a:xfrm>
            <a:prstGeom prst="rect">
              <a:avLst/>
            </a:prstGeom>
          </p:spPr>
        </p:pic>
        <p:pic>
          <p:nvPicPr>
            <p:cNvPr id="24" name="object 24"/>
            <p:cNvPicPr/>
            <p:nvPr/>
          </p:nvPicPr>
          <p:blipFill>
            <a:blip r:embed="rId12" cstate="print"/>
            <a:stretch>
              <a:fillRect/>
            </a:stretch>
          </p:blipFill>
          <p:spPr>
            <a:xfrm>
              <a:off x="735872" y="4479728"/>
              <a:ext cx="907539" cy="605495"/>
            </a:xfrm>
            <a:prstGeom prst="rect">
              <a:avLst/>
            </a:prstGeom>
          </p:spPr>
        </p:pic>
        <p:pic>
          <p:nvPicPr>
            <p:cNvPr id="25" name="object 25"/>
            <p:cNvPicPr/>
            <p:nvPr/>
          </p:nvPicPr>
          <p:blipFill>
            <a:blip r:embed="rId13" cstate="print"/>
            <a:stretch>
              <a:fillRect/>
            </a:stretch>
          </p:blipFill>
          <p:spPr>
            <a:xfrm>
              <a:off x="736438" y="5704910"/>
              <a:ext cx="906405" cy="605494"/>
            </a:xfrm>
            <a:prstGeom prst="rect">
              <a:avLst/>
            </a:prstGeom>
          </p:spPr>
        </p:pic>
        <p:pic>
          <p:nvPicPr>
            <p:cNvPr id="26" name="object 26"/>
            <p:cNvPicPr/>
            <p:nvPr/>
          </p:nvPicPr>
          <p:blipFill>
            <a:blip r:embed="rId14" cstate="print"/>
            <a:stretch>
              <a:fillRect/>
            </a:stretch>
          </p:blipFill>
          <p:spPr>
            <a:xfrm>
              <a:off x="1788753" y="5712735"/>
              <a:ext cx="929478" cy="606651"/>
            </a:xfrm>
            <a:prstGeom prst="rect">
              <a:avLst/>
            </a:prstGeom>
          </p:spPr>
        </p:pic>
        <p:pic>
          <p:nvPicPr>
            <p:cNvPr id="27" name="object 27"/>
            <p:cNvPicPr/>
            <p:nvPr/>
          </p:nvPicPr>
          <p:blipFill>
            <a:blip r:embed="rId15" cstate="print"/>
            <a:stretch>
              <a:fillRect/>
            </a:stretch>
          </p:blipFill>
          <p:spPr>
            <a:xfrm>
              <a:off x="2907836" y="5757028"/>
              <a:ext cx="884311" cy="556072"/>
            </a:xfrm>
            <a:prstGeom prst="rect">
              <a:avLst/>
            </a:prstGeom>
          </p:spPr>
        </p:pic>
        <p:pic>
          <p:nvPicPr>
            <p:cNvPr id="28" name="object 28"/>
            <p:cNvPicPr/>
            <p:nvPr/>
          </p:nvPicPr>
          <p:blipFill>
            <a:blip r:embed="rId16" cstate="print"/>
            <a:stretch>
              <a:fillRect/>
            </a:stretch>
          </p:blipFill>
          <p:spPr>
            <a:xfrm>
              <a:off x="3991319" y="5717848"/>
              <a:ext cx="912963" cy="624579"/>
            </a:xfrm>
            <a:prstGeom prst="rect">
              <a:avLst/>
            </a:prstGeom>
          </p:spPr>
        </p:pic>
        <p:pic>
          <p:nvPicPr>
            <p:cNvPr id="29" name="object 29"/>
            <p:cNvPicPr/>
            <p:nvPr/>
          </p:nvPicPr>
          <p:blipFill>
            <a:blip r:embed="rId17" cstate="print"/>
            <a:stretch>
              <a:fillRect/>
            </a:stretch>
          </p:blipFill>
          <p:spPr>
            <a:xfrm>
              <a:off x="5093653" y="5695200"/>
              <a:ext cx="919285" cy="624285"/>
            </a:xfrm>
            <a:prstGeom prst="rect">
              <a:avLst/>
            </a:prstGeom>
          </p:spPr>
        </p:pic>
      </p:grpSp>
      <p:sp>
        <p:nvSpPr>
          <p:cNvPr id="30" name="object 30"/>
          <p:cNvSpPr txBox="1"/>
          <p:nvPr/>
        </p:nvSpPr>
        <p:spPr>
          <a:xfrm>
            <a:off x="1684463" y="7698483"/>
            <a:ext cx="200025" cy="649217"/>
          </a:xfrm>
          <a:prstGeom prst="rect">
            <a:avLst/>
          </a:prstGeom>
        </p:spPr>
        <p:txBody>
          <a:bodyPr vert="horz" wrap="square" lIns="0" tIns="25718" rIns="0" bIns="0" rtlCol="0">
            <a:spAutoFit/>
          </a:bodyPr>
          <a:lstStyle/>
          <a:p>
            <a:pPr marL="19050">
              <a:spcBef>
                <a:spcPts val="203"/>
              </a:spcBef>
            </a:pPr>
            <a:r>
              <a:rPr sz="4050" spc="15" dirty="0">
                <a:latin typeface="+mj-lt"/>
                <a:cs typeface="Cambria Math"/>
              </a:rPr>
              <a:t>⋮</a:t>
            </a:r>
            <a:endParaRPr sz="4050">
              <a:latin typeface="+mj-lt"/>
              <a:cs typeface="Cambria Math"/>
            </a:endParaRPr>
          </a:p>
        </p:txBody>
      </p:sp>
      <p:sp>
        <p:nvSpPr>
          <p:cNvPr id="31" name="object 31"/>
          <p:cNvSpPr txBox="1"/>
          <p:nvPr/>
        </p:nvSpPr>
        <p:spPr>
          <a:xfrm>
            <a:off x="3313677" y="7698480"/>
            <a:ext cx="200025" cy="649217"/>
          </a:xfrm>
          <a:prstGeom prst="rect">
            <a:avLst/>
          </a:prstGeom>
        </p:spPr>
        <p:txBody>
          <a:bodyPr vert="horz" wrap="square" lIns="0" tIns="25718" rIns="0" bIns="0" rtlCol="0">
            <a:spAutoFit/>
          </a:bodyPr>
          <a:lstStyle/>
          <a:p>
            <a:pPr marL="19050">
              <a:spcBef>
                <a:spcPts val="203"/>
              </a:spcBef>
            </a:pPr>
            <a:r>
              <a:rPr sz="4050" spc="15" dirty="0">
                <a:latin typeface="+mj-lt"/>
                <a:cs typeface="Cambria Math"/>
              </a:rPr>
              <a:t>⋮</a:t>
            </a:r>
            <a:endParaRPr sz="4050">
              <a:latin typeface="+mj-lt"/>
              <a:cs typeface="Cambria Math"/>
            </a:endParaRPr>
          </a:p>
        </p:txBody>
      </p:sp>
      <p:sp>
        <p:nvSpPr>
          <p:cNvPr id="32" name="object 32"/>
          <p:cNvSpPr txBox="1"/>
          <p:nvPr/>
        </p:nvSpPr>
        <p:spPr>
          <a:xfrm>
            <a:off x="4958507" y="7699008"/>
            <a:ext cx="200025" cy="649217"/>
          </a:xfrm>
          <a:prstGeom prst="rect">
            <a:avLst/>
          </a:prstGeom>
        </p:spPr>
        <p:txBody>
          <a:bodyPr vert="horz" wrap="square" lIns="0" tIns="25718" rIns="0" bIns="0" rtlCol="0">
            <a:spAutoFit/>
          </a:bodyPr>
          <a:lstStyle/>
          <a:p>
            <a:pPr marL="19050">
              <a:spcBef>
                <a:spcPts val="203"/>
              </a:spcBef>
            </a:pPr>
            <a:r>
              <a:rPr sz="4050" spc="15" dirty="0">
                <a:latin typeface="+mj-lt"/>
                <a:cs typeface="Cambria Math"/>
              </a:rPr>
              <a:t>⋮</a:t>
            </a:r>
            <a:endParaRPr sz="4050">
              <a:latin typeface="+mj-lt"/>
              <a:cs typeface="Cambria Math"/>
            </a:endParaRPr>
          </a:p>
        </p:txBody>
      </p:sp>
      <p:sp>
        <p:nvSpPr>
          <p:cNvPr id="33" name="object 33"/>
          <p:cNvSpPr txBox="1"/>
          <p:nvPr/>
        </p:nvSpPr>
        <p:spPr>
          <a:xfrm>
            <a:off x="6567504" y="7698480"/>
            <a:ext cx="200025" cy="649217"/>
          </a:xfrm>
          <a:prstGeom prst="rect">
            <a:avLst/>
          </a:prstGeom>
        </p:spPr>
        <p:txBody>
          <a:bodyPr vert="horz" wrap="square" lIns="0" tIns="25718" rIns="0" bIns="0" rtlCol="0">
            <a:spAutoFit/>
          </a:bodyPr>
          <a:lstStyle/>
          <a:p>
            <a:pPr marL="19050">
              <a:spcBef>
                <a:spcPts val="203"/>
              </a:spcBef>
            </a:pPr>
            <a:r>
              <a:rPr sz="4050" spc="15" dirty="0">
                <a:latin typeface="+mj-lt"/>
                <a:cs typeface="Cambria Math"/>
              </a:rPr>
              <a:t>⋮</a:t>
            </a:r>
            <a:endParaRPr sz="4050">
              <a:latin typeface="+mj-lt"/>
              <a:cs typeface="Cambria Math"/>
            </a:endParaRPr>
          </a:p>
        </p:txBody>
      </p:sp>
      <p:sp>
        <p:nvSpPr>
          <p:cNvPr id="34" name="object 34"/>
          <p:cNvSpPr txBox="1"/>
          <p:nvPr/>
        </p:nvSpPr>
        <p:spPr>
          <a:xfrm>
            <a:off x="8250705" y="7699463"/>
            <a:ext cx="200025" cy="649217"/>
          </a:xfrm>
          <a:prstGeom prst="rect">
            <a:avLst/>
          </a:prstGeom>
        </p:spPr>
        <p:txBody>
          <a:bodyPr vert="horz" wrap="square" lIns="0" tIns="25718" rIns="0" bIns="0" rtlCol="0">
            <a:spAutoFit/>
          </a:bodyPr>
          <a:lstStyle/>
          <a:p>
            <a:pPr marL="19050">
              <a:spcBef>
                <a:spcPts val="203"/>
              </a:spcBef>
            </a:pPr>
            <a:r>
              <a:rPr sz="4050" spc="15" dirty="0">
                <a:latin typeface="+mj-lt"/>
                <a:cs typeface="Cambria Math"/>
              </a:rPr>
              <a:t>⋮</a:t>
            </a:r>
            <a:endParaRPr sz="4050">
              <a:latin typeface="+mj-lt"/>
              <a:cs typeface="Cambria Math"/>
            </a:endParaRPr>
          </a:p>
        </p:txBody>
      </p:sp>
      <p:sp>
        <p:nvSpPr>
          <p:cNvPr id="35" name="object 35"/>
          <p:cNvSpPr txBox="1"/>
          <p:nvPr/>
        </p:nvSpPr>
        <p:spPr>
          <a:xfrm>
            <a:off x="3810527" y="4620905"/>
            <a:ext cx="2855943" cy="665567"/>
          </a:xfrm>
          <a:prstGeom prst="rect">
            <a:avLst/>
          </a:prstGeom>
        </p:spPr>
        <p:txBody>
          <a:bodyPr vert="horz" wrap="square" lIns="0" tIns="19050" rIns="0" bIns="0" rtlCol="0">
            <a:spAutoFit/>
          </a:bodyPr>
          <a:lstStyle/>
          <a:p>
            <a:pPr marL="19050">
              <a:spcBef>
                <a:spcPts val="150"/>
              </a:spcBef>
            </a:pPr>
            <a:r>
              <a:rPr sz="4200" spc="-53" dirty="0">
                <a:solidFill>
                  <a:srgbClr val="C00000"/>
                </a:solidFill>
                <a:latin typeface="Times New Roman" panose="02020603050405020304" pitchFamily="18" charset="0"/>
                <a:cs typeface="Times New Roman" panose="02020603050405020304" pitchFamily="18" charset="0"/>
              </a:rPr>
              <a:t>Training</a:t>
            </a:r>
            <a:r>
              <a:rPr sz="4200" spc="-105" dirty="0">
                <a:solidFill>
                  <a:srgbClr val="C00000"/>
                </a:solidFill>
                <a:latin typeface="Times New Roman" panose="02020603050405020304" pitchFamily="18" charset="0"/>
                <a:cs typeface="Times New Roman" panose="02020603050405020304" pitchFamily="18" charset="0"/>
              </a:rPr>
              <a:t> </a:t>
            </a:r>
            <a:r>
              <a:rPr sz="4200" spc="-15" dirty="0">
                <a:solidFill>
                  <a:srgbClr val="C00000"/>
                </a:solidFill>
                <a:latin typeface="Times New Roman" panose="02020603050405020304" pitchFamily="18" charset="0"/>
                <a:cs typeface="Times New Roman" panose="02020603050405020304" pitchFamily="18" charset="0"/>
              </a:rPr>
              <a:t>Set</a:t>
            </a:r>
            <a:endParaRPr sz="4200" dirty="0">
              <a:latin typeface="Times New Roman" panose="02020603050405020304" pitchFamily="18" charset="0"/>
              <a:cs typeface="Times New Roman" panose="02020603050405020304" pitchFamily="18" charset="0"/>
            </a:endParaRPr>
          </a:p>
        </p:txBody>
      </p:sp>
      <p:sp>
        <p:nvSpPr>
          <p:cNvPr id="36" name="object 36"/>
          <p:cNvSpPr txBox="1"/>
          <p:nvPr/>
        </p:nvSpPr>
        <p:spPr>
          <a:xfrm>
            <a:off x="12825163" y="4620905"/>
            <a:ext cx="3087053" cy="665567"/>
          </a:xfrm>
          <a:prstGeom prst="rect">
            <a:avLst/>
          </a:prstGeom>
        </p:spPr>
        <p:txBody>
          <a:bodyPr vert="horz" wrap="square" lIns="0" tIns="19050" rIns="0" bIns="0" rtlCol="0">
            <a:spAutoFit/>
          </a:bodyPr>
          <a:lstStyle/>
          <a:p>
            <a:pPr marL="19050">
              <a:spcBef>
                <a:spcPts val="150"/>
              </a:spcBef>
            </a:pPr>
            <a:r>
              <a:rPr sz="4200" dirty="0">
                <a:solidFill>
                  <a:srgbClr val="C00000"/>
                </a:solidFill>
                <a:latin typeface="Times New Roman" panose="02020603050405020304" pitchFamily="18" charset="0"/>
                <a:cs typeface="Times New Roman" panose="02020603050405020304" pitchFamily="18" charset="0"/>
              </a:rPr>
              <a:t>Query</a:t>
            </a:r>
            <a:r>
              <a:rPr sz="4200" spc="-120" dirty="0">
                <a:solidFill>
                  <a:srgbClr val="C00000"/>
                </a:solidFill>
                <a:latin typeface="Times New Roman" panose="02020603050405020304" pitchFamily="18" charset="0"/>
                <a:cs typeface="Times New Roman" panose="02020603050405020304" pitchFamily="18" charset="0"/>
              </a:rPr>
              <a:t> </a:t>
            </a:r>
            <a:r>
              <a:rPr sz="4200" spc="-8" dirty="0">
                <a:solidFill>
                  <a:srgbClr val="C00000"/>
                </a:solidFill>
                <a:latin typeface="Times New Roman" panose="02020603050405020304" pitchFamily="18" charset="0"/>
                <a:cs typeface="Times New Roman" panose="02020603050405020304" pitchFamily="18" charset="0"/>
              </a:rPr>
              <a:t>Sample</a:t>
            </a:r>
            <a:endParaRPr sz="4200" dirty="0">
              <a:latin typeface="Times New Roman" panose="02020603050405020304" pitchFamily="18" charset="0"/>
              <a:cs typeface="Times New Roman" panose="02020603050405020304" pitchFamily="18" charset="0"/>
            </a:endParaRPr>
          </a:p>
        </p:txBody>
      </p:sp>
      <p:pic>
        <p:nvPicPr>
          <p:cNvPr id="37" name="object 37"/>
          <p:cNvPicPr/>
          <p:nvPr/>
        </p:nvPicPr>
        <p:blipFill>
          <a:blip r:embed="rId18" cstate="print"/>
          <a:stretch>
            <a:fillRect/>
          </a:stretch>
        </p:blipFill>
        <p:spPr>
          <a:xfrm>
            <a:off x="11702697" y="5761260"/>
            <a:ext cx="5330748" cy="3553830"/>
          </a:xfrm>
          <a:prstGeom prst="rect">
            <a:avLst/>
          </a:prstGeom>
        </p:spPr>
      </p:pic>
    </p:spTree>
    <p:extLst>
      <p:ext uri="{BB962C8B-B14F-4D97-AF65-F5344CB8AC3E}">
        <p14:creationId xmlns:p14="http://schemas.microsoft.com/office/powerpoint/2010/main" val="1794273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4163" y="254585"/>
            <a:ext cx="12641580" cy="696344"/>
          </a:xfrm>
          <a:prstGeom prst="rect">
            <a:avLst/>
          </a:prstGeom>
        </p:spPr>
        <p:txBody>
          <a:bodyPr vert="horz" wrap="square" lIns="0" tIns="19050" rIns="0" bIns="0" rtlCol="0" anchor="ctr">
            <a:spAutoFit/>
          </a:bodyPr>
          <a:lstStyle/>
          <a:p>
            <a:pPr marL="19050">
              <a:spcBef>
                <a:spcPts val="150"/>
              </a:spcBef>
            </a:pPr>
            <a:r>
              <a:rPr spc="195" dirty="0"/>
              <a:t>Training</a:t>
            </a:r>
            <a:r>
              <a:rPr spc="488" dirty="0"/>
              <a:t> </a:t>
            </a:r>
            <a:r>
              <a:rPr spc="165" dirty="0"/>
              <a:t>Set,</a:t>
            </a:r>
            <a:r>
              <a:rPr spc="480" dirty="0"/>
              <a:t> </a:t>
            </a:r>
            <a:r>
              <a:rPr spc="210" dirty="0"/>
              <a:t>Support</a:t>
            </a:r>
            <a:r>
              <a:rPr spc="488" dirty="0"/>
              <a:t> </a:t>
            </a:r>
            <a:r>
              <a:rPr spc="165" dirty="0"/>
              <a:t>Set,</a:t>
            </a:r>
            <a:r>
              <a:rPr spc="480" dirty="0"/>
              <a:t> </a:t>
            </a:r>
            <a:r>
              <a:rPr spc="217" dirty="0"/>
              <a:t>and</a:t>
            </a:r>
            <a:r>
              <a:rPr spc="495" dirty="0"/>
              <a:t> </a:t>
            </a:r>
            <a:r>
              <a:rPr spc="344" dirty="0"/>
              <a:t>Query</a:t>
            </a:r>
          </a:p>
        </p:txBody>
      </p:sp>
      <p:grpSp>
        <p:nvGrpSpPr>
          <p:cNvPr id="3" name="object 3"/>
          <p:cNvGrpSpPr/>
          <p:nvPr/>
        </p:nvGrpSpPr>
        <p:grpSpPr>
          <a:xfrm>
            <a:off x="4323727" y="2007518"/>
            <a:ext cx="4140518" cy="1382078"/>
            <a:chOff x="2882484" y="1338345"/>
            <a:chExt cx="2760345" cy="921385"/>
          </a:xfrm>
        </p:grpSpPr>
        <p:pic>
          <p:nvPicPr>
            <p:cNvPr id="4" name="object 4"/>
            <p:cNvPicPr/>
            <p:nvPr/>
          </p:nvPicPr>
          <p:blipFill>
            <a:blip r:embed="rId3" cstate="print"/>
            <a:stretch>
              <a:fillRect/>
            </a:stretch>
          </p:blipFill>
          <p:spPr>
            <a:xfrm>
              <a:off x="2882484" y="1338345"/>
              <a:ext cx="1278408" cy="882320"/>
            </a:xfrm>
            <a:prstGeom prst="rect">
              <a:avLst/>
            </a:prstGeom>
          </p:spPr>
        </p:pic>
        <p:pic>
          <p:nvPicPr>
            <p:cNvPr id="5" name="object 5"/>
            <p:cNvPicPr/>
            <p:nvPr/>
          </p:nvPicPr>
          <p:blipFill>
            <a:blip r:embed="rId4" cstate="print"/>
            <a:stretch>
              <a:fillRect/>
            </a:stretch>
          </p:blipFill>
          <p:spPr>
            <a:xfrm>
              <a:off x="4258348" y="1338345"/>
              <a:ext cx="1383899" cy="921178"/>
            </a:xfrm>
            <a:prstGeom prst="rect">
              <a:avLst/>
            </a:prstGeom>
          </p:spPr>
        </p:pic>
      </p:grpSp>
      <p:sp>
        <p:nvSpPr>
          <p:cNvPr id="6" name="object 6"/>
          <p:cNvSpPr txBox="1"/>
          <p:nvPr/>
        </p:nvSpPr>
        <p:spPr>
          <a:xfrm>
            <a:off x="4973471" y="1450061"/>
            <a:ext cx="3176588" cy="510717"/>
          </a:xfrm>
          <a:prstGeom prst="rect">
            <a:avLst/>
          </a:prstGeom>
        </p:spPr>
        <p:txBody>
          <a:bodyPr vert="horz" wrap="square" lIns="0" tIns="25718" rIns="0" bIns="0" rtlCol="0">
            <a:spAutoFit/>
          </a:bodyPr>
          <a:lstStyle/>
          <a:p>
            <a:pPr marL="19050">
              <a:spcBef>
                <a:spcPts val="203"/>
              </a:spcBef>
              <a:tabLst>
                <a:tab pos="1835468" algn="l"/>
              </a:tabLst>
            </a:pPr>
            <a:r>
              <a:rPr sz="3150" b="1" spc="-15" dirty="0">
                <a:solidFill>
                  <a:srgbClr val="595959"/>
                </a:solidFill>
                <a:latin typeface="Times New Roman" panose="02020603050405020304" pitchFamily="18" charset="0"/>
                <a:cs typeface="Times New Roman" panose="02020603050405020304" pitchFamily="18" charset="0"/>
              </a:rPr>
              <a:t>F</a:t>
            </a:r>
            <a:r>
              <a:rPr sz="3150" b="1" spc="-45" dirty="0">
                <a:solidFill>
                  <a:srgbClr val="595959"/>
                </a:solidFill>
                <a:latin typeface="Times New Roman" panose="02020603050405020304" pitchFamily="18" charset="0"/>
                <a:cs typeface="Times New Roman" panose="02020603050405020304" pitchFamily="18" charset="0"/>
              </a:rPr>
              <a:t>o</a:t>
            </a:r>
            <a:r>
              <a:rPr sz="3150" b="1" spc="23" dirty="0">
                <a:solidFill>
                  <a:srgbClr val="595959"/>
                </a:solidFill>
                <a:latin typeface="Times New Roman" panose="02020603050405020304" pitchFamily="18" charset="0"/>
                <a:cs typeface="Times New Roman" panose="02020603050405020304" pitchFamily="18" charset="0"/>
              </a:rPr>
              <a:t>x</a:t>
            </a:r>
            <a:r>
              <a:rPr sz="3150" b="1" dirty="0">
                <a:solidFill>
                  <a:srgbClr val="595959"/>
                </a:solidFill>
                <a:latin typeface="Times New Roman" panose="02020603050405020304" pitchFamily="18" charset="0"/>
                <a:cs typeface="Times New Roman" panose="02020603050405020304" pitchFamily="18" charset="0"/>
              </a:rPr>
              <a:t>	</a:t>
            </a:r>
            <a:r>
              <a:rPr sz="3150" b="1" spc="23" dirty="0" err="1" smtClean="0">
                <a:solidFill>
                  <a:srgbClr val="595959"/>
                </a:solidFill>
                <a:latin typeface="Times New Roman" panose="02020603050405020304" pitchFamily="18" charset="0"/>
                <a:cs typeface="Times New Roman" panose="02020603050405020304" pitchFamily="18" charset="0"/>
              </a:rPr>
              <a:t>S</a:t>
            </a:r>
            <a:r>
              <a:rPr sz="3150" b="1" spc="15" dirty="0" err="1" smtClean="0">
                <a:solidFill>
                  <a:srgbClr val="595959"/>
                </a:solidFill>
                <a:latin typeface="Times New Roman" panose="02020603050405020304" pitchFamily="18" charset="0"/>
                <a:cs typeface="Times New Roman" panose="02020603050405020304" pitchFamily="18" charset="0"/>
              </a:rPr>
              <a:t>quirel</a:t>
            </a:r>
            <a:endParaRPr sz="3150" dirty="0">
              <a:latin typeface="Times New Roman" panose="02020603050405020304" pitchFamily="18" charset="0"/>
              <a:cs typeface="Times New Roman" panose="02020603050405020304" pitchFamily="18" charset="0"/>
            </a:endParaRPr>
          </a:p>
        </p:txBody>
      </p:sp>
      <p:pic>
        <p:nvPicPr>
          <p:cNvPr id="7" name="object 7"/>
          <p:cNvPicPr/>
          <p:nvPr/>
        </p:nvPicPr>
        <p:blipFill>
          <a:blip r:embed="rId5" cstate="print"/>
          <a:stretch>
            <a:fillRect/>
          </a:stretch>
        </p:blipFill>
        <p:spPr>
          <a:xfrm>
            <a:off x="8611868" y="2007518"/>
            <a:ext cx="2083239" cy="1384541"/>
          </a:xfrm>
          <a:prstGeom prst="rect">
            <a:avLst/>
          </a:prstGeom>
        </p:spPr>
      </p:pic>
      <p:sp>
        <p:nvSpPr>
          <p:cNvPr id="8" name="object 8"/>
          <p:cNvSpPr txBox="1"/>
          <p:nvPr/>
        </p:nvSpPr>
        <p:spPr>
          <a:xfrm>
            <a:off x="8544393" y="1114978"/>
            <a:ext cx="2226945" cy="849271"/>
          </a:xfrm>
          <a:prstGeom prst="rect">
            <a:avLst/>
          </a:prstGeom>
          <a:ln w="57150">
            <a:solidFill>
              <a:srgbClr val="1D00FF"/>
            </a:solidFill>
          </a:ln>
        </p:spPr>
        <p:txBody>
          <a:bodyPr vert="horz" wrap="square" lIns="0" tIns="360998" rIns="0" bIns="0" rtlCol="0">
            <a:spAutoFit/>
          </a:bodyPr>
          <a:lstStyle/>
          <a:p>
            <a:pPr marL="550545">
              <a:spcBef>
                <a:spcPts val="2843"/>
              </a:spcBef>
            </a:pPr>
            <a:r>
              <a:rPr sz="3150" b="1" spc="15" dirty="0">
                <a:solidFill>
                  <a:srgbClr val="595959"/>
                </a:solidFill>
                <a:latin typeface="Times New Roman" panose="02020603050405020304" pitchFamily="18" charset="0"/>
                <a:cs typeface="Times New Roman" panose="02020603050405020304" pitchFamily="18" charset="0"/>
              </a:rPr>
              <a:t>Rabbit</a:t>
            </a:r>
            <a:endParaRPr sz="3150" dirty="0">
              <a:latin typeface="Times New Roman" panose="02020603050405020304" pitchFamily="18" charset="0"/>
              <a:cs typeface="Times New Roman" panose="02020603050405020304" pitchFamily="18" charset="0"/>
            </a:endParaRPr>
          </a:p>
        </p:txBody>
      </p:sp>
      <p:pic>
        <p:nvPicPr>
          <p:cNvPr id="9" name="object 9"/>
          <p:cNvPicPr/>
          <p:nvPr/>
        </p:nvPicPr>
        <p:blipFill>
          <a:blip r:embed="rId6" cstate="print"/>
          <a:stretch>
            <a:fillRect/>
          </a:stretch>
        </p:blipFill>
        <p:spPr>
          <a:xfrm>
            <a:off x="10860563" y="2007518"/>
            <a:ext cx="2074811" cy="1381767"/>
          </a:xfrm>
          <a:prstGeom prst="rect">
            <a:avLst/>
          </a:prstGeom>
        </p:spPr>
      </p:pic>
      <p:sp>
        <p:nvSpPr>
          <p:cNvPr id="10" name="object 10"/>
          <p:cNvSpPr txBox="1"/>
          <p:nvPr/>
        </p:nvSpPr>
        <p:spPr>
          <a:xfrm>
            <a:off x="11178518" y="1450061"/>
            <a:ext cx="3418523" cy="1480213"/>
          </a:xfrm>
          <a:prstGeom prst="rect">
            <a:avLst/>
          </a:prstGeom>
        </p:spPr>
        <p:txBody>
          <a:bodyPr vert="horz" wrap="square" lIns="0" tIns="25718" rIns="0" bIns="0" rtlCol="0">
            <a:spAutoFit/>
          </a:bodyPr>
          <a:lstStyle/>
          <a:p>
            <a:pPr marL="19050">
              <a:spcBef>
                <a:spcPts val="203"/>
              </a:spcBef>
              <a:tabLst>
                <a:tab pos="2499359" algn="l"/>
              </a:tabLst>
            </a:pPr>
            <a:r>
              <a:rPr sz="3150" b="1" spc="23" dirty="0">
                <a:solidFill>
                  <a:srgbClr val="595959"/>
                </a:solidFill>
                <a:latin typeface="Times New Roman" panose="02020603050405020304" pitchFamily="18" charset="0"/>
                <a:cs typeface="Times New Roman" panose="02020603050405020304" pitchFamily="18" charset="0"/>
              </a:rPr>
              <a:t>Ha</a:t>
            </a:r>
            <a:r>
              <a:rPr sz="3150" b="1" spc="38" dirty="0">
                <a:solidFill>
                  <a:srgbClr val="595959"/>
                </a:solidFill>
                <a:latin typeface="Times New Roman" panose="02020603050405020304" pitchFamily="18" charset="0"/>
                <a:cs typeface="Times New Roman" panose="02020603050405020304" pitchFamily="18" charset="0"/>
              </a:rPr>
              <a:t>m</a:t>
            </a:r>
            <a:r>
              <a:rPr sz="3150" b="1" spc="-23" dirty="0">
                <a:solidFill>
                  <a:srgbClr val="595959"/>
                </a:solidFill>
                <a:latin typeface="Times New Roman" panose="02020603050405020304" pitchFamily="18" charset="0"/>
                <a:cs typeface="Times New Roman" panose="02020603050405020304" pitchFamily="18" charset="0"/>
              </a:rPr>
              <a:t>st</a:t>
            </a:r>
            <a:r>
              <a:rPr sz="3150" b="1" spc="23" dirty="0">
                <a:solidFill>
                  <a:srgbClr val="595959"/>
                </a:solidFill>
                <a:latin typeface="Times New Roman" panose="02020603050405020304" pitchFamily="18" charset="0"/>
                <a:cs typeface="Times New Roman" panose="02020603050405020304" pitchFamily="18" charset="0"/>
              </a:rPr>
              <a:t>er</a:t>
            </a:r>
            <a:r>
              <a:rPr sz="3150" b="1" dirty="0">
                <a:solidFill>
                  <a:srgbClr val="595959"/>
                </a:solidFill>
                <a:latin typeface="Times New Roman" panose="02020603050405020304" pitchFamily="18" charset="0"/>
                <a:cs typeface="Times New Roman" panose="02020603050405020304" pitchFamily="18" charset="0"/>
              </a:rPr>
              <a:t>	</a:t>
            </a:r>
            <a:r>
              <a:rPr sz="3150" b="1" spc="30" dirty="0">
                <a:solidFill>
                  <a:srgbClr val="595959"/>
                </a:solidFill>
                <a:latin typeface="Times New Roman" panose="02020603050405020304" pitchFamily="18" charset="0"/>
                <a:cs typeface="Times New Roman" panose="02020603050405020304" pitchFamily="18" charset="0"/>
              </a:rPr>
              <a:t>O</a:t>
            </a:r>
            <a:r>
              <a:rPr sz="3150" b="1" spc="-23" dirty="0">
                <a:solidFill>
                  <a:srgbClr val="595959"/>
                </a:solidFill>
                <a:latin typeface="Times New Roman" panose="02020603050405020304" pitchFamily="18" charset="0"/>
                <a:cs typeface="Times New Roman" panose="02020603050405020304" pitchFamily="18" charset="0"/>
              </a:rPr>
              <a:t>tt</a:t>
            </a:r>
            <a:r>
              <a:rPr sz="3150" b="1" spc="23" dirty="0">
                <a:solidFill>
                  <a:srgbClr val="595959"/>
                </a:solidFill>
                <a:latin typeface="Times New Roman" panose="02020603050405020304" pitchFamily="18" charset="0"/>
                <a:cs typeface="Times New Roman" panose="02020603050405020304" pitchFamily="18" charset="0"/>
              </a:rPr>
              <a:t>er</a:t>
            </a:r>
            <a:endParaRPr sz="3150" dirty="0">
              <a:latin typeface="Times New Roman" panose="02020603050405020304" pitchFamily="18" charset="0"/>
              <a:cs typeface="Times New Roman" panose="02020603050405020304" pitchFamily="18" charset="0"/>
            </a:endParaRPr>
          </a:p>
        </p:txBody>
      </p:sp>
      <p:pic>
        <p:nvPicPr>
          <p:cNvPr id="11" name="object 11"/>
          <p:cNvPicPr/>
          <p:nvPr/>
        </p:nvPicPr>
        <p:blipFill>
          <a:blip r:embed="rId7" cstate="print"/>
          <a:stretch>
            <a:fillRect/>
          </a:stretch>
        </p:blipFill>
        <p:spPr>
          <a:xfrm>
            <a:off x="13093139" y="2007518"/>
            <a:ext cx="2070444" cy="1374354"/>
          </a:xfrm>
          <a:prstGeom prst="rect">
            <a:avLst/>
          </a:prstGeom>
        </p:spPr>
      </p:pic>
      <p:sp>
        <p:nvSpPr>
          <p:cNvPr id="12" name="object 12"/>
          <p:cNvSpPr txBox="1"/>
          <p:nvPr/>
        </p:nvSpPr>
        <p:spPr>
          <a:xfrm>
            <a:off x="15760166" y="1450061"/>
            <a:ext cx="1209675" cy="995465"/>
          </a:xfrm>
          <a:prstGeom prst="rect">
            <a:avLst/>
          </a:prstGeom>
        </p:spPr>
        <p:txBody>
          <a:bodyPr vert="horz" wrap="square" lIns="0" tIns="25718" rIns="0" bIns="0" rtlCol="0">
            <a:spAutoFit/>
          </a:bodyPr>
          <a:lstStyle/>
          <a:p>
            <a:pPr marL="19050">
              <a:spcBef>
                <a:spcPts val="203"/>
              </a:spcBef>
            </a:pPr>
            <a:r>
              <a:rPr sz="3150" b="1" spc="30" dirty="0">
                <a:solidFill>
                  <a:srgbClr val="595959"/>
                </a:solidFill>
                <a:latin typeface="Times New Roman" panose="02020603050405020304" pitchFamily="18" charset="0"/>
                <a:cs typeface="Times New Roman" panose="02020603050405020304" pitchFamily="18" charset="0"/>
              </a:rPr>
              <a:t>Be</a:t>
            </a:r>
            <a:r>
              <a:rPr sz="3150" b="1" spc="-23" dirty="0">
                <a:solidFill>
                  <a:srgbClr val="595959"/>
                </a:solidFill>
                <a:latin typeface="Times New Roman" panose="02020603050405020304" pitchFamily="18" charset="0"/>
                <a:cs typeface="Times New Roman" panose="02020603050405020304" pitchFamily="18" charset="0"/>
              </a:rPr>
              <a:t>a</a:t>
            </a:r>
            <a:r>
              <a:rPr sz="3150" b="1" spc="-8" dirty="0">
                <a:solidFill>
                  <a:srgbClr val="595959"/>
                </a:solidFill>
                <a:latin typeface="Times New Roman" panose="02020603050405020304" pitchFamily="18" charset="0"/>
                <a:cs typeface="Times New Roman" panose="02020603050405020304" pitchFamily="18" charset="0"/>
              </a:rPr>
              <a:t>v</a:t>
            </a:r>
            <a:r>
              <a:rPr sz="3150" b="1" spc="23" dirty="0">
                <a:solidFill>
                  <a:srgbClr val="595959"/>
                </a:solidFill>
                <a:latin typeface="Times New Roman" panose="02020603050405020304" pitchFamily="18" charset="0"/>
                <a:cs typeface="Times New Roman" panose="02020603050405020304" pitchFamily="18" charset="0"/>
              </a:rPr>
              <a:t>er</a:t>
            </a:r>
            <a:endParaRPr sz="3150" dirty="0">
              <a:latin typeface="Times New Roman" panose="02020603050405020304" pitchFamily="18" charset="0"/>
              <a:cs typeface="Times New Roman" panose="02020603050405020304" pitchFamily="18" charset="0"/>
            </a:endParaRPr>
          </a:p>
        </p:txBody>
      </p:sp>
      <p:grpSp>
        <p:nvGrpSpPr>
          <p:cNvPr id="13" name="object 13"/>
          <p:cNvGrpSpPr/>
          <p:nvPr/>
        </p:nvGrpSpPr>
        <p:grpSpPr>
          <a:xfrm>
            <a:off x="4005765" y="1289994"/>
            <a:ext cx="13639800" cy="2398395"/>
            <a:chOff x="2670510" y="859996"/>
            <a:chExt cx="9093200" cy="1598930"/>
          </a:xfrm>
        </p:grpSpPr>
        <p:pic>
          <p:nvPicPr>
            <p:cNvPr id="14" name="object 14"/>
            <p:cNvPicPr/>
            <p:nvPr/>
          </p:nvPicPr>
          <p:blipFill>
            <a:blip r:embed="rId8" cstate="print"/>
            <a:stretch>
              <a:fillRect/>
            </a:stretch>
          </p:blipFill>
          <p:spPr>
            <a:xfrm>
              <a:off x="10222636" y="1338345"/>
              <a:ext cx="1376474" cy="916236"/>
            </a:xfrm>
            <a:prstGeom prst="rect">
              <a:avLst/>
            </a:prstGeom>
          </p:spPr>
        </p:pic>
        <p:sp>
          <p:nvSpPr>
            <p:cNvPr id="15" name="object 15"/>
            <p:cNvSpPr/>
            <p:nvPr/>
          </p:nvSpPr>
          <p:spPr>
            <a:xfrm>
              <a:off x="2685041" y="874528"/>
              <a:ext cx="9063990" cy="1569720"/>
            </a:xfrm>
            <a:custGeom>
              <a:avLst/>
              <a:gdLst/>
              <a:ahLst/>
              <a:cxnLst/>
              <a:rect l="l" t="t" r="r" b="b"/>
              <a:pathLst>
                <a:path w="9063990" h="1569720">
                  <a:moveTo>
                    <a:pt x="0" y="261563"/>
                  </a:moveTo>
                  <a:lnTo>
                    <a:pt x="4220" y="214547"/>
                  </a:lnTo>
                  <a:lnTo>
                    <a:pt x="16389" y="170295"/>
                  </a:lnTo>
                  <a:lnTo>
                    <a:pt x="35766" y="129547"/>
                  </a:lnTo>
                  <a:lnTo>
                    <a:pt x="61611" y="93041"/>
                  </a:lnTo>
                  <a:lnTo>
                    <a:pt x="93184" y="61516"/>
                  </a:lnTo>
                  <a:lnTo>
                    <a:pt x="129747" y="35711"/>
                  </a:lnTo>
                  <a:lnTo>
                    <a:pt x="170558" y="16364"/>
                  </a:lnTo>
                  <a:lnTo>
                    <a:pt x="214877" y="4214"/>
                  </a:lnTo>
                  <a:lnTo>
                    <a:pt x="261966" y="0"/>
                  </a:lnTo>
                  <a:lnTo>
                    <a:pt x="8801998" y="0"/>
                  </a:lnTo>
                  <a:lnTo>
                    <a:pt x="8849087" y="4214"/>
                  </a:lnTo>
                  <a:lnTo>
                    <a:pt x="8893407" y="16364"/>
                  </a:lnTo>
                  <a:lnTo>
                    <a:pt x="8934218" y="35711"/>
                  </a:lnTo>
                  <a:lnTo>
                    <a:pt x="8970780" y="61516"/>
                  </a:lnTo>
                  <a:lnTo>
                    <a:pt x="9002354" y="93041"/>
                  </a:lnTo>
                  <a:lnTo>
                    <a:pt x="9028199" y="129547"/>
                  </a:lnTo>
                  <a:lnTo>
                    <a:pt x="9047576" y="170295"/>
                  </a:lnTo>
                  <a:lnTo>
                    <a:pt x="9059745" y="214547"/>
                  </a:lnTo>
                  <a:lnTo>
                    <a:pt x="9063965" y="261563"/>
                  </a:lnTo>
                  <a:lnTo>
                    <a:pt x="9063965" y="1307779"/>
                  </a:lnTo>
                  <a:lnTo>
                    <a:pt x="9059745" y="1354796"/>
                  </a:lnTo>
                  <a:lnTo>
                    <a:pt x="9047576" y="1399047"/>
                  </a:lnTo>
                  <a:lnTo>
                    <a:pt x="9028199" y="1439796"/>
                  </a:lnTo>
                  <a:lnTo>
                    <a:pt x="9002354" y="1476302"/>
                  </a:lnTo>
                  <a:lnTo>
                    <a:pt x="8970780" y="1507827"/>
                  </a:lnTo>
                  <a:lnTo>
                    <a:pt x="8934218" y="1533632"/>
                  </a:lnTo>
                  <a:lnTo>
                    <a:pt x="8893407" y="1552979"/>
                  </a:lnTo>
                  <a:lnTo>
                    <a:pt x="8849087" y="1565129"/>
                  </a:lnTo>
                  <a:lnTo>
                    <a:pt x="8801998" y="1569343"/>
                  </a:lnTo>
                  <a:lnTo>
                    <a:pt x="261966" y="1569343"/>
                  </a:lnTo>
                  <a:lnTo>
                    <a:pt x="214877" y="1565129"/>
                  </a:lnTo>
                  <a:lnTo>
                    <a:pt x="170558" y="1552979"/>
                  </a:lnTo>
                  <a:lnTo>
                    <a:pt x="129747" y="1533632"/>
                  </a:lnTo>
                  <a:lnTo>
                    <a:pt x="93184" y="1507827"/>
                  </a:lnTo>
                  <a:lnTo>
                    <a:pt x="61611" y="1476302"/>
                  </a:lnTo>
                  <a:lnTo>
                    <a:pt x="35766" y="1439796"/>
                  </a:lnTo>
                  <a:lnTo>
                    <a:pt x="16389" y="1399047"/>
                  </a:lnTo>
                  <a:lnTo>
                    <a:pt x="4220" y="1354796"/>
                  </a:lnTo>
                  <a:lnTo>
                    <a:pt x="0" y="1307779"/>
                  </a:lnTo>
                  <a:lnTo>
                    <a:pt x="0" y="261563"/>
                  </a:lnTo>
                  <a:close/>
                </a:path>
              </a:pathLst>
            </a:custGeom>
            <a:ln w="29063">
              <a:solidFill>
                <a:srgbClr val="C00000"/>
              </a:solidFill>
            </a:ln>
          </p:spPr>
          <p:txBody>
            <a:bodyPr wrap="square" lIns="0" tIns="0" rIns="0" bIns="0" rtlCol="0"/>
            <a:lstStyle/>
            <a:p>
              <a:endParaRPr sz="2700" dirty="0">
                <a:latin typeface="Times New Roman" panose="02020603050405020304" pitchFamily="18" charset="0"/>
              </a:endParaRPr>
            </a:p>
          </p:txBody>
        </p:sp>
      </p:grpSp>
      <p:grpSp>
        <p:nvGrpSpPr>
          <p:cNvPr id="16" name="object 16"/>
          <p:cNvGrpSpPr/>
          <p:nvPr/>
        </p:nvGrpSpPr>
        <p:grpSpPr>
          <a:xfrm>
            <a:off x="2702365" y="5764948"/>
            <a:ext cx="1383983" cy="1879283"/>
            <a:chOff x="1801576" y="3843298"/>
            <a:chExt cx="922655" cy="1252855"/>
          </a:xfrm>
        </p:grpSpPr>
        <p:pic>
          <p:nvPicPr>
            <p:cNvPr id="17" name="object 17"/>
            <p:cNvPicPr/>
            <p:nvPr/>
          </p:nvPicPr>
          <p:blipFill>
            <a:blip r:embed="rId9" cstate="print"/>
            <a:stretch>
              <a:fillRect/>
            </a:stretch>
          </p:blipFill>
          <p:spPr>
            <a:xfrm>
              <a:off x="1801576" y="4488967"/>
              <a:ext cx="909678" cy="606922"/>
            </a:xfrm>
            <a:prstGeom prst="rect">
              <a:avLst/>
            </a:prstGeom>
          </p:spPr>
        </p:pic>
        <p:pic>
          <p:nvPicPr>
            <p:cNvPr id="18" name="object 18"/>
            <p:cNvPicPr/>
            <p:nvPr/>
          </p:nvPicPr>
          <p:blipFill>
            <a:blip r:embed="rId10" cstate="print"/>
            <a:stretch>
              <a:fillRect/>
            </a:stretch>
          </p:blipFill>
          <p:spPr>
            <a:xfrm>
              <a:off x="1801577" y="3843298"/>
              <a:ext cx="922051" cy="615178"/>
            </a:xfrm>
            <a:prstGeom prst="rect">
              <a:avLst/>
            </a:prstGeom>
          </p:spPr>
        </p:pic>
      </p:grpSp>
      <p:sp>
        <p:nvSpPr>
          <p:cNvPr id="19" name="object 19"/>
          <p:cNvSpPr txBox="1"/>
          <p:nvPr/>
        </p:nvSpPr>
        <p:spPr>
          <a:xfrm>
            <a:off x="2896378" y="5393630"/>
            <a:ext cx="1041083" cy="665567"/>
          </a:xfrm>
          <a:prstGeom prst="rect">
            <a:avLst/>
          </a:prstGeom>
        </p:spPr>
        <p:txBody>
          <a:bodyPr vert="horz" wrap="square" lIns="0" tIns="19050" rIns="0" bIns="0" rtlCol="0">
            <a:spAutoFit/>
          </a:bodyPr>
          <a:lstStyle/>
          <a:p>
            <a:pPr marL="19050">
              <a:spcBef>
                <a:spcPts val="150"/>
              </a:spcBef>
            </a:pPr>
            <a:r>
              <a:rPr sz="2100" b="1" spc="8" dirty="0">
                <a:solidFill>
                  <a:srgbClr val="595959"/>
                </a:solidFill>
                <a:latin typeface="Times New Roman" panose="02020603050405020304" pitchFamily="18" charset="0"/>
                <a:cs typeface="Times New Roman" panose="02020603050405020304" pitchFamily="18" charset="0"/>
              </a:rPr>
              <a:t>Elephant</a:t>
            </a:r>
            <a:endParaRPr sz="2100" dirty="0">
              <a:latin typeface="Times New Roman" panose="02020603050405020304" pitchFamily="18" charset="0"/>
              <a:cs typeface="Times New Roman" panose="02020603050405020304" pitchFamily="18" charset="0"/>
            </a:endParaRPr>
          </a:p>
        </p:txBody>
      </p:sp>
      <p:grpSp>
        <p:nvGrpSpPr>
          <p:cNvPr id="20" name="object 20"/>
          <p:cNvGrpSpPr/>
          <p:nvPr/>
        </p:nvGrpSpPr>
        <p:grpSpPr>
          <a:xfrm>
            <a:off x="4361755" y="5775866"/>
            <a:ext cx="1334453" cy="1803083"/>
            <a:chOff x="2907836" y="3850577"/>
            <a:chExt cx="889635" cy="1202055"/>
          </a:xfrm>
        </p:grpSpPr>
        <p:pic>
          <p:nvPicPr>
            <p:cNvPr id="21" name="object 21"/>
            <p:cNvPicPr/>
            <p:nvPr/>
          </p:nvPicPr>
          <p:blipFill>
            <a:blip r:embed="rId11" cstate="print"/>
            <a:stretch>
              <a:fillRect/>
            </a:stretch>
          </p:blipFill>
          <p:spPr>
            <a:xfrm>
              <a:off x="2912736" y="4462633"/>
              <a:ext cx="884311" cy="589661"/>
            </a:xfrm>
            <a:prstGeom prst="rect">
              <a:avLst/>
            </a:prstGeom>
          </p:spPr>
        </p:pic>
        <p:pic>
          <p:nvPicPr>
            <p:cNvPr id="22" name="object 22"/>
            <p:cNvPicPr/>
            <p:nvPr/>
          </p:nvPicPr>
          <p:blipFill>
            <a:blip r:embed="rId12" cstate="print"/>
            <a:stretch>
              <a:fillRect/>
            </a:stretch>
          </p:blipFill>
          <p:spPr>
            <a:xfrm>
              <a:off x="2907836" y="3850577"/>
              <a:ext cx="889210" cy="592763"/>
            </a:xfrm>
            <a:prstGeom prst="rect">
              <a:avLst/>
            </a:prstGeom>
          </p:spPr>
        </p:pic>
      </p:grpSp>
      <p:sp>
        <p:nvSpPr>
          <p:cNvPr id="23" name="object 23"/>
          <p:cNvSpPr txBox="1"/>
          <p:nvPr/>
        </p:nvSpPr>
        <p:spPr>
          <a:xfrm>
            <a:off x="4765418" y="5393630"/>
            <a:ext cx="600075" cy="665567"/>
          </a:xfrm>
          <a:prstGeom prst="rect">
            <a:avLst/>
          </a:prstGeom>
        </p:spPr>
        <p:txBody>
          <a:bodyPr vert="horz" wrap="square" lIns="0" tIns="19050" rIns="0" bIns="0" rtlCol="0">
            <a:spAutoFit/>
          </a:bodyPr>
          <a:lstStyle/>
          <a:p>
            <a:pPr marL="19050">
              <a:spcBef>
                <a:spcPts val="150"/>
              </a:spcBef>
            </a:pPr>
            <a:r>
              <a:rPr sz="2100" b="1" spc="15" dirty="0">
                <a:solidFill>
                  <a:srgbClr val="595959"/>
                </a:solidFill>
                <a:latin typeface="Times New Roman" panose="02020603050405020304" pitchFamily="18" charset="0"/>
                <a:cs typeface="Times New Roman" panose="02020603050405020304" pitchFamily="18" charset="0"/>
              </a:rPr>
              <a:t>T</a:t>
            </a:r>
            <a:r>
              <a:rPr sz="2100" b="1" dirty="0">
                <a:solidFill>
                  <a:srgbClr val="595959"/>
                </a:solidFill>
                <a:latin typeface="Times New Roman" panose="02020603050405020304" pitchFamily="18" charset="0"/>
                <a:cs typeface="Times New Roman" panose="02020603050405020304" pitchFamily="18" charset="0"/>
              </a:rPr>
              <a:t>i</a:t>
            </a:r>
            <a:r>
              <a:rPr sz="2100" b="1" spc="-8" dirty="0">
                <a:solidFill>
                  <a:srgbClr val="595959"/>
                </a:solidFill>
                <a:latin typeface="Times New Roman" panose="02020603050405020304" pitchFamily="18" charset="0"/>
                <a:cs typeface="Times New Roman" panose="02020603050405020304" pitchFamily="18" charset="0"/>
              </a:rPr>
              <a:t>g</a:t>
            </a:r>
            <a:r>
              <a:rPr sz="2100" b="1" spc="15" dirty="0">
                <a:solidFill>
                  <a:srgbClr val="595959"/>
                </a:solidFill>
                <a:latin typeface="Times New Roman" panose="02020603050405020304" pitchFamily="18" charset="0"/>
                <a:cs typeface="Times New Roman" panose="02020603050405020304" pitchFamily="18" charset="0"/>
              </a:rPr>
              <a:t>e</a:t>
            </a:r>
            <a:r>
              <a:rPr sz="2100" b="1" spc="-8" dirty="0">
                <a:solidFill>
                  <a:srgbClr val="595959"/>
                </a:solidFill>
                <a:latin typeface="Times New Roman" panose="02020603050405020304" pitchFamily="18" charset="0"/>
                <a:cs typeface="Times New Roman" panose="02020603050405020304" pitchFamily="18" charset="0"/>
              </a:rPr>
              <a:t>r</a:t>
            </a:r>
            <a:endParaRPr sz="2100" dirty="0">
              <a:latin typeface="Times New Roman" panose="02020603050405020304" pitchFamily="18" charset="0"/>
              <a:cs typeface="Times New Roman" panose="02020603050405020304" pitchFamily="18" charset="0"/>
            </a:endParaRPr>
          </a:p>
        </p:txBody>
      </p:sp>
      <p:pic>
        <p:nvPicPr>
          <p:cNvPr id="24" name="object 24"/>
          <p:cNvPicPr/>
          <p:nvPr/>
        </p:nvPicPr>
        <p:blipFill>
          <a:blip r:embed="rId13" cstate="print"/>
          <a:stretch>
            <a:fillRect/>
          </a:stretch>
        </p:blipFill>
        <p:spPr>
          <a:xfrm>
            <a:off x="5988882" y="5824010"/>
            <a:ext cx="1369443" cy="837828"/>
          </a:xfrm>
          <a:prstGeom prst="rect">
            <a:avLst/>
          </a:prstGeom>
        </p:spPr>
      </p:pic>
      <p:sp>
        <p:nvSpPr>
          <p:cNvPr id="25" name="object 25"/>
          <p:cNvSpPr txBox="1"/>
          <p:nvPr/>
        </p:nvSpPr>
        <p:spPr>
          <a:xfrm>
            <a:off x="6240033" y="5393630"/>
            <a:ext cx="859155" cy="342401"/>
          </a:xfrm>
          <a:prstGeom prst="rect">
            <a:avLst/>
          </a:prstGeom>
        </p:spPr>
        <p:txBody>
          <a:bodyPr vert="horz" wrap="square" lIns="0" tIns="19050" rIns="0" bIns="0" rtlCol="0">
            <a:spAutoFit/>
          </a:bodyPr>
          <a:lstStyle/>
          <a:p>
            <a:pPr marL="19050">
              <a:spcBef>
                <a:spcPts val="150"/>
              </a:spcBef>
            </a:pPr>
            <a:r>
              <a:rPr sz="2100" b="1" spc="38" dirty="0">
                <a:solidFill>
                  <a:srgbClr val="595959"/>
                </a:solidFill>
                <a:latin typeface="Times New Roman" panose="02020603050405020304" pitchFamily="18" charset="0"/>
                <a:cs typeface="Times New Roman" panose="02020603050405020304" pitchFamily="18" charset="0"/>
              </a:rPr>
              <a:t>M</a:t>
            </a:r>
            <a:r>
              <a:rPr sz="2100" b="1" spc="15" dirty="0">
                <a:solidFill>
                  <a:srgbClr val="595959"/>
                </a:solidFill>
                <a:latin typeface="Times New Roman" panose="02020603050405020304" pitchFamily="18" charset="0"/>
                <a:cs typeface="Times New Roman" panose="02020603050405020304" pitchFamily="18" charset="0"/>
              </a:rPr>
              <a:t>a</a:t>
            </a:r>
            <a:r>
              <a:rPr sz="2100" b="1" dirty="0">
                <a:solidFill>
                  <a:srgbClr val="595959"/>
                </a:solidFill>
                <a:latin typeface="Times New Roman" panose="02020603050405020304" pitchFamily="18" charset="0"/>
                <a:cs typeface="Times New Roman" panose="02020603050405020304" pitchFamily="18" charset="0"/>
              </a:rPr>
              <a:t>c</a:t>
            </a:r>
            <a:r>
              <a:rPr sz="2100" b="1" spc="8" dirty="0">
                <a:solidFill>
                  <a:srgbClr val="595959"/>
                </a:solidFill>
                <a:latin typeface="Times New Roman" panose="02020603050405020304" pitchFamily="18" charset="0"/>
                <a:cs typeface="Times New Roman" panose="02020603050405020304" pitchFamily="18" charset="0"/>
              </a:rPr>
              <a:t>a</a:t>
            </a:r>
            <a:r>
              <a:rPr sz="2100" b="1" spc="-8" dirty="0">
                <a:solidFill>
                  <a:srgbClr val="595959"/>
                </a:solidFill>
                <a:latin typeface="Times New Roman" panose="02020603050405020304" pitchFamily="18" charset="0"/>
                <a:cs typeface="Times New Roman" panose="02020603050405020304" pitchFamily="18" charset="0"/>
              </a:rPr>
              <a:t>w</a:t>
            </a:r>
            <a:endParaRPr sz="2100" dirty="0">
              <a:latin typeface="Times New Roman" panose="02020603050405020304" pitchFamily="18" charset="0"/>
              <a:cs typeface="Times New Roman" panose="02020603050405020304" pitchFamily="18" charset="0"/>
            </a:endParaRPr>
          </a:p>
        </p:txBody>
      </p:sp>
      <p:grpSp>
        <p:nvGrpSpPr>
          <p:cNvPr id="26" name="object 26"/>
          <p:cNvGrpSpPr/>
          <p:nvPr/>
        </p:nvGrpSpPr>
        <p:grpSpPr>
          <a:xfrm>
            <a:off x="7624765" y="5810684"/>
            <a:ext cx="1376363" cy="1711643"/>
            <a:chOff x="5083176" y="3873789"/>
            <a:chExt cx="917575" cy="1141095"/>
          </a:xfrm>
        </p:grpSpPr>
        <p:pic>
          <p:nvPicPr>
            <p:cNvPr id="27" name="object 27"/>
            <p:cNvPicPr/>
            <p:nvPr/>
          </p:nvPicPr>
          <p:blipFill>
            <a:blip r:embed="rId14" cstate="print"/>
            <a:stretch>
              <a:fillRect/>
            </a:stretch>
          </p:blipFill>
          <p:spPr>
            <a:xfrm>
              <a:off x="5083176" y="4406334"/>
              <a:ext cx="917483" cy="608049"/>
            </a:xfrm>
            <a:prstGeom prst="rect">
              <a:avLst/>
            </a:prstGeom>
          </p:spPr>
        </p:pic>
        <p:pic>
          <p:nvPicPr>
            <p:cNvPr id="28" name="object 28"/>
            <p:cNvPicPr/>
            <p:nvPr/>
          </p:nvPicPr>
          <p:blipFill>
            <a:blip r:embed="rId15" cstate="print"/>
            <a:stretch>
              <a:fillRect/>
            </a:stretch>
          </p:blipFill>
          <p:spPr>
            <a:xfrm>
              <a:off x="5083176" y="3873789"/>
              <a:ext cx="915676" cy="503226"/>
            </a:xfrm>
            <a:prstGeom prst="rect">
              <a:avLst/>
            </a:prstGeom>
          </p:spPr>
        </p:pic>
      </p:grpSp>
      <p:sp>
        <p:nvSpPr>
          <p:cNvPr id="29" name="object 29"/>
          <p:cNvSpPr txBox="1"/>
          <p:nvPr/>
        </p:nvSpPr>
        <p:spPr>
          <a:xfrm>
            <a:off x="8147034" y="5393630"/>
            <a:ext cx="413385" cy="665567"/>
          </a:xfrm>
          <a:prstGeom prst="rect">
            <a:avLst/>
          </a:prstGeom>
        </p:spPr>
        <p:txBody>
          <a:bodyPr vert="horz" wrap="square" lIns="0" tIns="19050" rIns="0" bIns="0" rtlCol="0">
            <a:spAutoFit/>
          </a:bodyPr>
          <a:lstStyle/>
          <a:p>
            <a:pPr marL="19050">
              <a:spcBef>
                <a:spcPts val="150"/>
              </a:spcBef>
            </a:pPr>
            <a:r>
              <a:rPr sz="2100" b="1" spc="23" dirty="0">
                <a:solidFill>
                  <a:srgbClr val="595959"/>
                </a:solidFill>
                <a:latin typeface="Times New Roman" panose="02020603050405020304" pitchFamily="18" charset="0"/>
                <a:cs typeface="Times New Roman" panose="02020603050405020304" pitchFamily="18" charset="0"/>
              </a:rPr>
              <a:t>C</a:t>
            </a:r>
            <a:r>
              <a:rPr sz="2100" b="1" spc="15" dirty="0">
                <a:solidFill>
                  <a:srgbClr val="595959"/>
                </a:solidFill>
                <a:latin typeface="Times New Roman" panose="02020603050405020304" pitchFamily="18" charset="0"/>
                <a:cs typeface="Times New Roman" panose="02020603050405020304" pitchFamily="18" charset="0"/>
              </a:rPr>
              <a:t>a</a:t>
            </a:r>
            <a:r>
              <a:rPr sz="2100" b="1" spc="-8" dirty="0">
                <a:solidFill>
                  <a:srgbClr val="595959"/>
                </a:solidFill>
                <a:latin typeface="Times New Roman" panose="02020603050405020304" pitchFamily="18" charset="0"/>
                <a:cs typeface="Times New Roman" panose="02020603050405020304" pitchFamily="18" charset="0"/>
              </a:rPr>
              <a:t>r</a:t>
            </a:r>
            <a:endParaRPr sz="2100" dirty="0">
              <a:latin typeface="Times New Roman" panose="02020603050405020304" pitchFamily="18" charset="0"/>
              <a:cs typeface="Times New Roman" panose="02020603050405020304" pitchFamily="18" charset="0"/>
            </a:endParaRPr>
          </a:p>
        </p:txBody>
      </p:sp>
      <p:grpSp>
        <p:nvGrpSpPr>
          <p:cNvPr id="30" name="object 30"/>
          <p:cNvGrpSpPr/>
          <p:nvPr/>
        </p:nvGrpSpPr>
        <p:grpSpPr>
          <a:xfrm>
            <a:off x="705772" y="5372913"/>
            <a:ext cx="8735378" cy="4288155"/>
            <a:chOff x="470514" y="3581942"/>
            <a:chExt cx="5823585" cy="2858770"/>
          </a:xfrm>
        </p:grpSpPr>
        <p:pic>
          <p:nvPicPr>
            <p:cNvPr id="31" name="object 31"/>
            <p:cNvPicPr/>
            <p:nvPr/>
          </p:nvPicPr>
          <p:blipFill>
            <a:blip r:embed="rId16" cstate="print"/>
            <a:stretch>
              <a:fillRect/>
            </a:stretch>
          </p:blipFill>
          <p:spPr>
            <a:xfrm>
              <a:off x="3991319" y="4461394"/>
              <a:ext cx="912962" cy="609113"/>
            </a:xfrm>
            <a:prstGeom prst="rect">
              <a:avLst/>
            </a:prstGeom>
          </p:spPr>
        </p:pic>
        <p:sp>
          <p:nvSpPr>
            <p:cNvPr id="32" name="object 32"/>
            <p:cNvSpPr/>
            <p:nvPr/>
          </p:nvSpPr>
          <p:spPr>
            <a:xfrm>
              <a:off x="480357" y="3591784"/>
              <a:ext cx="5803900" cy="2839085"/>
            </a:xfrm>
            <a:custGeom>
              <a:avLst/>
              <a:gdLst/>
              <a:ahLst/>
              <a:cxnLst/>
              <a:rect l="l" t="t" r="r" b="b"/>
              <a:pathLst>
                <a:path w="5803900" h="2839085">
                  <a:moveTo>
                    <a:pt x="0" y="473177"/>
                  </a:moveTo>
                  <a:lnTo>
                    <a:pt x="2441" y="424797"/>
                  </a:lnTo>
                  <a:lnTo>
                    <a:pt x="9605" y="377815"/>
                  </a:lnTo>
                  <a:lnTo>
                    <a:pt x="21256" y="332468"/>
                  </a:lnTo>
                  <a:lnTo>
                    <a:pt x="37155" y="288995"/>
                  </a:lnTo>
                  <a:lnTo>
                    <a:pt x="57065" y="247632"/>
                  </a:lnTo>
                  <a:lnTo>
                    <a:pt x="80748" y="208619"/>
                  </a:lnTo>
                  <a:lnTo>
                    <a:pt x="107966" y="172192"/>
                  </a:lnTo>
                  <a:lnTo>
                    <a:pt x="138482" y="138590"/>
                  </a:lnTo>
                  <a:lnTo>
                    <a:pt x="172059" y="108050"/>
                  </a:lnTo>
                  <a:lnTo>
                    <a:pt x="208457" y="80811"/>
                  </a:lnTo>
                  <a:lnTo>
                    <a:pt x="247440" y="57109"/>
                  </a:lnTo>
                  <a:lnTo>
                    <a:pt x="288771" y="37184"/>
                  </a:lnTo>
                  <a:lnTo>
                    <a:pt x="332211" y="21273"/>
                  </a:lnTo>
                  <a:lnTo>
                    <a:pt x="377522" y="9613"/>
                  </a:lnTo>
                  <a:lnTo>
                    <a:pt x="424468" y="2442"/>
                  </a:lnTo>
                  <a:lnTo>
                    <a:pt x="472810" y="0"/>
                  </a:lnTo>
                  <a:lnTo>
                    <a:pt x="5330538" y="0"/>
                  </a:lnTo>
                  <a:lnTo>
                    <a:pt x="5378881" y="2442"/>
                  </a:lnTo>
                  <a:lnTo>
                    <a:pt x="5425826" y="9613"/>
                  </a:lnTo>
                  <a:lnTo>
                    <a:pt x="5471138" y="21273"/>
                  </a:lnTo>
                  <a:lnTo>
                    <a:pt x="5514578" y="37184"/>
                  </a:lnTo>
                  <a:lnTo>
                    <a:pt x="5555908" y="57109"/>
                  </a:lnTo>
                  <a:lnTo>
                    <a:pt x="5594892" y="80811"/>
                  </a:lnTo>
                  <a:lnTo>
                    <a:pt x="5631290" y="108050"/>
                  </a:lnTo>
                  <a:lnTo>
                    <a:pt x="5664866" y="138590"/>
                  </a:lnTo>
                  <a:lnTo>
                    <a:pt x="5695382" y="172192"/>
                  </a:lnTo>
                  <a:lnTo>
                    <a:pt x="5722601" y="208619"/>
                  </a:lnTo>
                  <a:lnTo>
                    <a:pt x="5746284" y="247632"/>
                  </a:lnTo>
                  <a:lnTo>
                    <a:pt x="5766194" y="288995"/>
                  </a:lnTo>
                  <a:lnTo>
                    <a:pt x="5782093" y="332468"/>
                  </a:lnTo>
                  <a:lnTo>
                    <a:pt x="5793744" y="377815"/>
                  </a:lnTo>
                  <a:lnTo>
                    <a:pt x="5800908" y="424797"/>
                  </a:lnTo>
                  <a:lnTo>
                    <a:pt x="5803349" y="473177"/>
                  </a:lnTo>
                  <a:lnTo>
                    <a:pt x="5803349" y="2365842"/>
                  </a:lnTo>
                  <a:lnTo>
                    <a:pt x="5800908" y="2414222"/>
                  </a:lnTo>
                  <a:lnTo>
                    <a:pt x="5793744" y="2461204"/>
                  </a:lnTo>
                  <a:lnTo>
                    <a:pt x="5782093" y="2506551"/>
                  </a:lnTo>
                  <a:lnTo>
                    <a:pt x="5766194" y="2550024"/>
                  </a:lnTo>
                  <a:lnTo>
                    <a:pt x="5746284" y="2591387"/>
                  </a:lnTo>
                  <a:lnTo>
                    <a:pt x="5722601" y="2630400"/>
                  </a:lnTo>
                  <a:lnTo>
                    <a:pt x="5695382" y="2666827"/>
                  </a:lnTo>
                  <a:lnTo>
                    <a:pt x="5664866" y="2700429"/>
                  </a:lnTo>
                  <a:lnTo>
                    <a:pt x="5631290" y="2730969"/>
                  </a:lnTo>
                  <a:lnTo>
                    <a:pt x="5594892" y="2758208"/>
                  </a:lnTo>
                  <a:lnTo>
                    <a:pt x="5555908" y="2781910"/>
                  </a:lnTo>
                  <a:lnTo>
                    <a:pt x="5514578" y="2801835"/>
                  </a:lnTo>
                  <a:lnTo>
                    <a:pt x="5471138" y="2817747"/>
                  </a:lnTo>
                  <a:lnTo>
                    <a:pt x="5425826" y="2829406"/>
                  </a:lnTo>
                  <a:lnTo>
                    <a:pt x="5378881" y="2836577"/>
                  </a:lnTo>
                  <a:lnTo>
                    <a:pt x="5330538" y="2839020"/>
                  </a:lnTo>
                  <a:lnTo>
                    <a:pt x="472810" y="2839020"/>
                  </a:lnTo>
                  <a:lnTo>
                    <a:pt x="424468" y="2836577"/>
                  </a:lnTo>
                  <a:lnTo>
                    <a:pt x="377522" y="2829406"/>
                  </a:lnTo>
                  <a:lnTo>
                    <a:pt x="332211" y="2817747"/>
                  </a:lnTo>
                  <a:lnTo>
                    <a:pt x="288771" y="2801835"/>
                  </a:lnTo>
                  <a:lnTo>
                    <a:pt x="247440" y="2781910"/>
                  </a:lnTo>
                  <a:lnTo>
                    <a:pt x="208457" y="2758208"/>
                  </a:lnTo>
                  <a:lnTo>
                    <a:pt x="172059" y="2730969"/>
                  </a:lnTo>
                  <a:lnTo>
                    <a:pt x="138482" y="2700429"/>
                  </a:lnTo>
                  <a:lnTo>
                    <a:pt x="107966" y="2666827"/>
                  </a:lnTo>
                  <a:lnTo>
                    <a:pt x="80748" y="2630400"/>
                  </a:lnTo>
                  <a:lnTo>
                    <a:pt x="57065" y="2591387"/>
                  </a:lnTo>
                  <a:lnTo>
                    <a:pt x="37155" y="2550024"/>
                  </a:lnTo>
                  <a:lnTo>
                    <a:pt x="21256" y="2506551"/>
                  </a:lnTo>
                  <a:lnTo>
                    <a:pt x="9605" y="2461204"/>
                  </a:lnTo>
                  <a:lnTo>
                    <a:pt x="2441" y="2414222"/>
                  </a:lnTo>
                  <a:lnTo>
                    <a:pt x="0" y="2365842"/>
                  </a:lnTo>
                  <a:lnTo>
                    <a:pt x="0" y="473177"/>
                  </a:lnTo>
                  <a:close/>
                </a:path>
              </a:pathLst>
            </a:custGeom>
            <a:ln w="19405">
              <a:solidFill>
                <a:srgbClr val="C00000"/>
              </a:solidFill>
            </a:ln>
          </p:spPr>
          <p:txBody>
            <a:bodyPr wrap="square" lIns="0" tIns="0" rIns="0" bIns="0" rtlCol="0"/>
            <a:lstStyle/>
            <a:p>
              <a:endParaRPr sz="2700" dirty="0">
                <a:latin typeface="Times New Roman" panose="02020603050405020304" pitchFamily="18" charset="0"/>
              </a:endParaRPr>
            </a:p>
          </p:txBody>
        </p:sp>
      </p:grpSp>
      <p:sp>
        <p:nvSpPr>
          <p:cNvPr id="33" name="object 33"/>
          <p:cNvSpPr txBox="1"/>
          <p:nvPr/>
        </p:nvSpPr>
        <p:spPr>
          <a:xfrm>
            <a:off x="1425476" y="5368922"/>
            <a:ext cx="727710" cy="665567"/>
          </a:xfrm>
          <a:prstGeom prst="rect">
            <a:avLst/>
          </a:prstGeom>
        </p:spPr>
        <p:txBody>
          <a:bodyPr vert="horz" wrap="square" lIns="0" tIns="19050" rIns="0" bIns="0" rtlCol="0">
            <a:spAutoFit/>
          </a:bodyPr>
          <a:lstStyle/>
          <a:p>
            <a:pPr marL="19050">
              <a:spcBef>
                <a:spcPts val="150"/>
              </a:spcBef>
            </a:pPr>
            <a:r>
              <a:rPr sz="2100" b="1" spc="23" dirty="0">
                <a:solidFill>
                  <a:srgbClr val="595959"/>
                </a:solidFill>
                <a:latin typeface="Times New Roman" panose="02020603050405020304" pitchFamily="18" charset="0"/>
                <a:cs typeface="Times New Roman" panose="02020603050405020304" pitchFamily="18" charset="0"/>
              </a:rPr>
              <a:t>H</a:t>
            </a:r>
            <a:r>
              <a:rPr sz="2100" b="1" spc="15" dirty="0">
                <a:solidFill>
                  <a:srgbClr val="595959"/>
                </a:solidFill>
                <a:latin typeface="Times New Roman" panose="02020603050405020304" pitchFamily="18" charset="0"/>
                <a:cs typeface="Times New Roman" panose="02020603050405020304" pitchFamily="18" charset="0"/>
              </a:rPr>
              <a:t>u</a:t>
            </a:r>
            <a:r>
              <a:rPr sz="2100" b="1" spc="8" dirty="0">
                <a:solidFill>
                  <a:srgbClr val="595959"/>
                </a:solidFill>
                <a:latin typeface="Times New Roman" panose="02020603050405020304" pitchFamily="18" charset="0"/>
                <a:cs typeface="Times New Roman" panose="02020603050405020304" pitchFamily="18" charset="0"/>
              </a:rPr>
              <a:t>s</a:t>
            </a:r>
            <a:r>
              <a:rPr sz="2100" b="1" spc="23" dirty="0">
                <a:solidFill>
                  <a:srgbClr val="595959"/>
                </a:solidFill>
                <a:latin typeface="Times New Roman" panose="02020603050405020304" pitchFamily="18" charset="0"/>
                <a:cs typeface="Times New Roman" panose="02020603050405020304" pitchFamily="18" charset="0"/>
              </a:rPr>
              <a:t>ky</a:t>
            </a:r>
            <a:endParaRPr sz="2100" dirty="0">
              <a:latin typeface="Times New Roman" panose="02020603050405020304" pitchFamily="18" charset="0"/>
              <a:cs typeface="Times New Roman" panose="02020603050405020304" pitchFamily="18" charset="0"/>
            </a:endParaRPr>
          </a:p>
        </p:txBody>
      </p:sp>
      <p:grpSp>
        <p:nvGrpSpPr>
          <p:cNvPr id="34" name="object 34"/>
          <p:cNvGrpSpPr/>
          <p:nvPr/>
        </p:nvGrpSpPr>
        <p:grpSpPr>
          <a:xfrm>
            <a:off x="1103809" y="5773202"/>
            <a:ext cx="7916228" cy="3740468"/>
            <a:chOff x="735872" y="3848801"/>
            <a:chExt cx="5277485" cy="2493645"/>
          </a:xfrm>
        </p:grpSpPr>
        <p:pic>
          <p:nvPicPr>
            <p:cNvPr id="35" name="object 35"/>
            <p:cNvPicPr/>
            <p:nvPr/>
          </p:nvPicPr>
          <p:blipFill>
            <a:blip r:embed="rId17" cstate="print"/>
            <a:stretch>
              <a:fillRect/>
            </a:stretch>
          </p:blipFill>
          <p:spPr>
            <a:xfrm>
              <a:off x="735873" y="3848801"/>
              <a:ext cx="907539" cy="606606"/>
            </a:xfrm>
            <a:prstGeom prst="rect">
              <a:avLst/>
            </a:prstGeom>
          </p:spPr>
        </p:pic>
        <p:pic>
          <p:nvPicPr>
            <p:cNvPr id="36" name="object 36"/>
            <p:cNvPicPr/>
            <p:nvPr/>
          </p:nvPicPr>
          <p:blipFill>
            <a:blip r:embed="rId18" cstate="print"/>
            <a:stretch>
              <a:fillRect/>
            </a:stretch>
          </p:blipFill>
          <p:spPr>
            <a:xfrm>
              <a:off x="735872" y="4479728"/>
              <a:ext cx="907539" cy="605495"/>
            </a:xfrm>
            <a:prstGeom prst="rect">
              <a:avLst/>
            </a:prstGeom>
          </p:spPr>
        </p:pic>
        <p:pic>
          <p:nvPicPr>
            <p:cNvPr id="37" name="object 37"/>
            <p:cNvPicPr/>
            <p:nvPr/>
          </p:nvPicPr>
          <p:blipFill>
            <a:blip r:embed="rId19" cstate="print"/>
            <a:stretch>
              <a:fillRect/>
            </a:stretch>
          </p:blipFill>
          <p:spPr>
            <a:xfrm>
              <a:off x="736438" y="5704910"/>
              <a:ext cx="906405" cy="605494"/>
            </a:xfrm>
            <a:prstGeom prst="rect">
              <a:avLst/>
            </a:prstGeom>
          </p:spPr>
        </p:pic>
        <p:pic>
          <p:nvPicPr>
            <p:cNvPr id="38" name="object 38"/>
            <p:cNvPicPr/>
            <p:nvPr/>
          </p:nvPicPr>
          <p:blipFill>
            <a:blip r:embed="rId20" cstate="print"/>
            <a:stretch>
              <a:fillRect/>
            </a:stretch>
          </p:blipFill>
          <p:spPr>
            <a:xfrm>
              <a:off x="1788753" y="5712735"/>
              <a:ext cx="929478" cy="606651"/>
            </a:xfrm>
            <a:prstGeom prst="rect">
              <a:avLst/>
            </a:prstGeom>
          </p:spPr>
        </p:pic>
        <p:pic>
          <p:nvPicPr>
            <p:cNvPr id="39" name="object 39"/>
            <p:cNvPicPr/>
            <p:nvPr/>
          </p:nvPicPr>
          <p:blipFill>
            <a:blip r:embed="rId21" cstate="print"/>
            <a:stretch>
              <a:fillRect/>
            </a:stretch>
          </p:blipFill>
          <p:spPr>
            <a:xfrm>
              <a:off x="2907836" y="5757028"/>
              <a:ext cx="884311" cy="556072"/>
            </a:xfrm>
            <a:prstGeom prst="rect">
              <a:avLst/>
            </a:prstGeom>
          </p:spPr>
        </p:pic>
        <p:pic>
          <p:nvPicPr>
            <p:cNvPr id="40" name="object 40"/>
            <p:cNvPicPr/>
            <p:nvPr/>
          </p:nvPicPr>
          <p:blipFill>
            <a:blip r:embed="rId22" cstate="print"/>
            <a:stretch>
              <a:fillRect/>
            </a:stretch>
          </p:blipFill>
          <p:spPr>
            <a:xfrm>
              <a:off x="3991319" y="5717848"/>
              <a:ext cx="912963" cy="624579"/>
            </a:xfrm>
            <a:prstGeom prst="rect">
              <a:avLst/>
            </a:prstGeom>
          </p:spPr>
        </p:pic>
        <p:pic>
          <p:nvPicPr>
            <p:cNvPr id="41" name="object 41"/>
            <p:cNvPicPr/>
            <p:nvPr/>
          </p:nvPicPr>
          <p:blipFill>
            <a:blip r:embed="rId23" cstate="print"/>
            <a:stretch>
              <a:fillRect/>
            </a:stretch>
          </p:blipFill>
          <p:spPr>
            <a:xfrm>
              <a:off x="5093653" y="5695200"/>
              <a:ext cx="919285" cy="624285"/>
            </a:xfrm>
            <a:prstGeom prst="rect">
              <a:avLst/>
            </a:prstGeom>
          </p:spPr>
        </p:pic>
      </p:grpSp>
      <p:sp>
        <p:nvSpPr>
          <p:cNvPr id="42" name="object 42"/>
          <p:cNvSpPr txBox="1"/>
          <p:nvPr/>
        </p:nvSpPr>
        <p:spPr>
          <a:xfrm>
            <a:off x="1684463" y="7698483"/>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43" name="object 43"/>
          <p:cNvSpPr txBox="1"/>
          <p:nvPr/>
        </p:nvSpPr>
        <p:spPr>
          <a:xfrm>
            <a:off x="3313677" y="7698480"/>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44" name="object 44"/>
          <p:cNvSpPr txBox="1"/>
          <p:nvPr/>
        </p:nvSpPr>
        <p:spPr>
          <a:xfrm>
            <a:off x="4958507" y="7699008"/>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45" name="object 45"/>
          <p:cNvSpPr txBox="1"/>
          <p:nvPr/>
        </p:nvSpPr>
        <p:spPr>
          <a:xfrm>
            <a:off x="6567504" y="7698480"/>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46" name="object 46"/>
          <p:cNvSpPr txBox="1"/>
          <p:nvPr/>
        </p:nvSpPr>
        <p:spPr>
          <a:xfrm>
            <a:off x="8250705" y="7699463"/>
            <a:ext cx="200025" cy="649217"/>
          </a:xfrm>
          <a:prstGeom prst="rect">
            <a:avLst/>
          </a:prstGeom>
        </p:spPr>
        <p:txBody>
          <a:bodyPr vert="horz" wrap="square" lIns="0" tIns="25718" rIns="0" bIns="0" rtlCol="0">
            <a:spAutoFit/>
          </a:bodyPr>
          <a:lstStyle/>
          <a:p>
            <a:pPr marL="19050">
              <a:spcBef>
                <a:spcPts val="203"/>
              </a:spcBef>
            </a:pPr>
            <a:r>
              <a:rPr sz="4050" spc="15" dirty="0">
                <a:latin typeface="Cambria Math"/>
                <a:cs typeface="Cambria Math"/>
              </a:rPr>
              <a:t>⋮</a:t>
            </a:r>
            <a:endParaRPr sz="4050">
              <a:latin typeface="Cambria Math"/>
              <a:cs typeface="Cambria Math"/>
            </a:endParaRPr>
          </a:p>
        </p:txBody>
      </p:sp>
      <p:sp>
        <p:nvSpPr>
          <p:cNvPr id="47" name="object 47"/>
          <p:cNvSpPr txBox="1"/>
          <p:nvPr/>
        </p:nvSpPr>
        <p:spPr>
          <a:xfrm>
            <a:off x="3810527" y="4620905"/>
            <a:ext cx="2908475" cy="665567"/>
          </a:xfrm>
          <a:prstGeom prst="rect">
            <a:avLst/>
          </a:prstGeom>
        </p:spPr>
        <p:txBody>
          <a:bodyPr vert="horz" wrap="square" lIns="0" tIns="19050" rIns="0" bIns="0" rtlCol="0">
            <a:spAutoFit/>
          </a:bodyPr>
          <a:lstStyle/>
          <a:p>
            <a:pPr marL="19050">
              <a:spcBef>
                <a:spcPts val="150"/>
              </a:spcBef>
            </a:pPr>
            <a:r>
              <a:rPr sz="4200" spc="-53" dirty="0">
                <a:solidFill>
                  <a:srgbClr val="C00000"/>
                </a:solidFill>
                <a:latin typeface="Times New Roman" panose="02020603050405020304" pitchFamily="18" charset="0"/>
                <a:cs typeface="Times New Roman" panose="02020603050405020304" pitchFamily="18" charset="0"/>
              </a:rPr>
              <a:t>Training</a:t>
            </a:r>
            <a:r>
              <a:rPr sz="4200" spc="-105" dirty="0">
                <a:solidFill>
                  <a:srgbClr val="C00000"/>
                </a:solidFill>
                <a:latin typeface="Times New Roman" panose="02020603050405020304" pitchFamily="18" charset="0"/>
                <a:cs typeface="Times New Roman" panose="02020603050405020304" pitchFamily="18" charset="0"/>
              </a:rPr>
              <a:t> </a:t>
            </a:r>
            <a:r>
              <a:rPr sz="4200" spc="-15" dirty="0">
                <a:solidFill>
                  <a:srgbClr val="C00000"/>
                </a:solidFill>
                <a:latin typeface="Times New Roman" panose="02020603050405020304" pitchFamily="18" charset="0"/>
                <a:cs typeface="Times New Roman" panose="02020603050405020304" pitchFamily="18" charset="0"/>
              </a:rPr>
              <a:t>Set</a:t>
            </a:r>
            <a:endParaRPr sz="4200" dirty="0">
              <a:latin typeface="Times New Roman" panose="02020603050405020304" pitchFamily="18" charset="0"/>
              <a:cs typeface="Times New Roman" panose="02020603050405020304" pitchFamily="18" charset="0"/>
            </a:endParaRPr>
          </a:p>
        </p:txBody>
      </p:sp>
      <p:sp>
        <p:nvSpPr>
          <p:cNvPr id="48" name="object 48"/>
          <p:cNvSpPr txBox="1"/>
          <p:nvPr/>
        </p:nvSpPr>
        <p:spPr>
          <a:xfrm>
            <a:off x="12825163" y="4620905"/>
            <a:ext cx="3087053" cy="665567"/>
          </a:xfrm>
          <a:prstGeom prst="rect">
            <a:avLst/>
          </a:prstGeom>
        </p:spPr>
        <p:txBody>
          <a:bodyPr vert="horz" wrap="square" lIns="0" tIns="19050" rIns="0" bIns="0" rtlCol="0">
            <a:spAutoFit/>
          </a:bodyPr>
          <a:lstStyle/>
          <a:p>
            <a:pPr marL="19050">
              <a:spcBef>
                <a:spcPts val="150"/>
              </a:spcBef>
            </a:pPr>
            <a:r>
              <a:rPr sz="4200" dirty="0">
                <a:solidFill>
                  <a:srgbClr val="C00000"/>
                </a:solidFill>
                <a:latin typeface="Times New Roman" panose="02020603050405020304" pitchFamily="18" charset="0"/>
                <a:cs typeface="Times New Roman" panose="02020603050405020304" pitchFamily="18" charset="0"/>
              </a:rPr>
              <a:t>Query</a:t>
            </a:r>
            <a:r>
              <a:rPr sz="4200" spc="-120" dirty="0">
                <a:solidFill>
                  <a:srgbClr val="C00000"/>
                </a:solidFill>
                <a:latin typeface="Times New Roman" panose="02020603050405020304" pitchFamily="18" charset="0"/>
                <a:cs typeface="Times New Roman" panose="02020603050405020304" pitchFamily="18" charset="0"/>
              </a:rPr>
              <a:t> </a:t>
            </a:r>
            <a:r>
              <a:rPr sz="4200" spc="-8" dirty="0">
                <a:solidFill>
                  <a:srgbClr val="C00000"/>
                </a:solidFill>
                <a:latin typeface="Times New Roman" panose="02020603050405020304" pitchFamily="18" charset="0"/>
                <a:cs typeface="Times New Roman" panose="02020603050405020304" pitchFamily="18" charset="0"/>
              </a:rPr>
              <a:t>Sample</a:t>
            </a:r>
            <a:endParaRPr sz="4200" dirty="0">
              <a:latin typeface="Times New Roman" panose="02020603050405020304" pitchFamily="18" charset="0"/>
              <a:cs typeface="Times New Roman" panose="02020603050405020304" pitchFamily="18" charset="0"/>
            </a:endParaRPr>
          </a:p>
        </p:txBody>
      </p:sp>
      <p:sp>
        <p:nvSpPr>
          <p:cNvPr id="49" name="object 49"/>
          <p:cNvSpPr txBox="1"/>
          <p:nvPr/>
        </p:nvSpPr>
        <p:spPr>
          <a:xfrm>
            <a:off x="786227" y="2017040"/>
            <a:ext cx="2721293" cy="665567"/>
          </a:xfrm>
          <a:prstGeom prst="rect">
            <a:avLst/>
          </a:prstGeom>
        </p:spPr>
        <p:txBody>
          <a:bodyPr vert="horz" wrap="square" lIns="0" tIns="19050" rIns="0" bIns="0" rtlCol="0">
            <a:spAutoFit/>
          </a:bodyPr>
          <a:lstStyle/>
          <a:p>
            <a:pPr marL="19050">
              <a:spcBef>
                <a:spcPts val="150"/>
              </a:spcBef>
            </a:pPr>
            <a:r>
              <a:rPr sz="4200" spc="-8" dirty="0">
                <a:solidFill>
                  <a:srgbClr val="C00000"/>
                </a:solidFill>
                <a:latin typeface="Times New Roman" panose="02020603050405020304" pitchFamily="18" charset="0"/>
                <a:cs typeface="Times New Roman" panose="02020603050405020304" pitchFamily="18" charset="0"/>
              </a:rPr>
              <a:t>Support</a:t>
            </a:r>
            <a:r>
              <a:rPr sz="4200" spc="-75" dirty="0">
                <a:solidFill>
                  <a:srgbClr val="C00000"/>
                </a:solidFill>
                <a:latin typeface="Times New Roman" panose="02020603050405020304" pitchFamily="18" charset="0"/>
                <a:cs typeface="Times New Roman" panose="02020603050405020304" pitchFamily="18" charset="0"/>
              </a:rPr>
              <a:t> </a:t>
            </a:r>
            <a:r>
              <a:rPr sz="4200" spc="-15" dirty="0">
                <a:solidFill>
                  <a:srgbClr val="C00000"/>
                </a:solidFill>
                <a:latin typeface="Times New Roman" panose="02020603050405020304" pitchFamily="18" charset="0"/>
                <a:cs typeface="Times New Roman" panose="02020603050405020304" pitchFamily="18" charset="0"/>
              </a:rPr>
              <a:t>Set:</a:t>
            </a:r>
            <a:endParaRPr sz="4200" dirty="0">
              <a:latin typeface="Times New Roman" panose="02020603050405020304" pitchFamily="18" charset="0"/>
              <a:cs typeface="Times New Roman" panose="02020603050405020304" pitchFamily="18" charset="0"/>
            </a:endParaRPr>
          </a:p>
        </p:txBody>
      </p:sp>
      <p:pic>
        <p:nvPicPr>
          <p:cNvPr id="50" name="object 50"/>
          <p:cNvPicPr/>
          <p:nvPr/>
        </p:nvPicPr>
        <p:blipFill>
          <a:blip r:embed="rId24" cstate="print"/>
          <a:stretch>
            <a:fillRect/>
          </a:stretch>
        </p:blipFill>
        <p:spPr>
          <a:xfrm>
            <a:off x="11702697" y="5761260"/>
            <a:ext cx="5330748" cy="3553830"/>
          </a:xfrm>
          <a:prstGeom prst="rect">
            <a:avLst/>
          </a:prstGeom>
        </p:spPr>
      </p:pic>
      <p:sp>
        <p:nvSpPr>
          <p:cNvPr id="51" name="object 12"/>
          <p:cNvSpPr txBox="1"/>
          <p:nvPr/>
        </p:nvSpPr>
        <p:spPr>
          <a:xfrm>
            <a:off x="13649325" y="1409700"/>
            <a:ext cx="1209675" cy="510717"/>
          </a:xfrm>
          <a:prstGeom prst="rect">
            <a:avLst/>
          </a:prstGeom>
        </p:spPr>
        <p:txBody>
          <a:bodyPr vert="horz" wrap="square" lIns="0" tIns="25718" rIns="0" bIns="0" rtlCol="0">
            <a:spAutoFit/>
          </a:bodyPr>
          <a:lstStyle/>
          <a:p>
            <a:pPr marL="19050">
              <a:spcBef>
                <a:spcPts val="203"/>
              </a:spcBef>
            </a:pPr>
            <a:r>
              <a:rPr lang="en-US" sz="3150" b="1" spc="30" dirty="0" smtClean="0">
                <a:solidFill>
                  <a:srgbClr val="595959"/>
                </a:solidFill>
                <a:latin typeface="Times New Roman" panose="02020603050405020304" pitchFamily="18" charset="0"/>
                <a:cs typeface="Times New Roman" panose="02020603050405020304" pitchFamily="18" charset="0"/>
              </a:rPr>
              <a:t>Otter</a:t>
            </a:r>
            <a:endParaRPr sz="31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4125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2815</Words>
  <Application>Microsoft Office PowerPoint</Application>
  <PresentationFormat>Custom</PresentationFormat>
  <Paragraphs>198</Paragraphs>
  <Slides>19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Baloo</vt:lpstr>
      <vt:lpstr>Arial MT</vt:lpstr>
      <vt:lpstr>Clear Sans</vt:lpstr>
      <vt:lpstr>Clear Sans Bold</vt:lpstr>
      <vt:lpstr>Calibri</vt:lpstr>
      <vt:lpstr>Arial</vt:lpstr>
      <vt:lpstr>Wingdings</vt:lpstr>
      <vt:lpstr>Times New Roman</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Supervised Learning vs. Few-Shot Learning</vt:lpstr>
      <vt:lpstr>Supervised Learning vs. Few-Shot Learning</vt:lpstr>
      <vt:lpstr>Training Set, Support Set, and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Simple Modern Abstract  IT Communication Keynote Presentation</dc:title>
  <cp:lastModifiedBy>PHẠM NGỌC QUANG</cp:lastModifiedBy>
  <cp:revision>64</cp:revision>
  <dcterms:created xsi:type="dcterms:W3CDTF">2006-08-16T00:00:00Z</dcterms:created>
  <dcterms:modified xsi:type="dcterms:W3CDTF">2024-07-26T02:24:53Z</dcterms:modified>
  <dc:identifier>DAGJA0H7SIg</dc:identifier>
</cp:coreProperties>
</file>